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8" r:id="rId19"/>
    <p:sldId id="309" r:id="rId20"/>
    <p:sldId id="310" r:id="rId21"/>
    <p:sldId id="311" r:id="rId22"/>
    <p:sldId id="29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06" r:id="rId34"/>
    <p:sldId id="307" r:id="rId35"/>
    <p:sldId id="29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4" r:id="rId45"/>
    <p:sldId id="296" r:id="rId46"/>
    <p:sldId id="297" r:id="rId47"/>
    <p:sldId id="298" r:id="rId48"/>
    <p:sldId id="299" r:id="rId49"/>
    <p:sldId id="312" r:id="rId5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37850" y="1483875"/>
            <a:ext cx="73365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APROFUNDAMENTO TÉCNICO NA NOVA LICITAÇÃO</a:t>
            </a:r>
            <a:endParaRPr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89769" y="3469004"/>
            <a:ext cx="623266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Inexequibilidade, Sobrepreço e Superfaturamento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072E-E113-A832-E3E3-EEFD8FF7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81603-CABD-A77F-34AC-A6AF9C07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BC621A60-AA15-650C-F41B-294BB362DAD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AF13C2-EA50-E8DF-F835-BE7764F673FA}"/>
              </a:ext>
            </a:extLst>
          </p:cNvPr>
          <p:cNvSpPr txBox="1"/>
          <p:nvPr/>
        </p:nvSpPr>
        <p:spPr>
          <a:xfrm>
            <a:off x="699911" y="304800"/>
            <a:ext cx="7224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III - contratações similares feitas pela Administração Pública, em execução ou concluídas no período de 1 (um) ano anterior à data da pesquisa de preços, observado o índice de atualização de preços correspondente;</a:t>
            </a:r>
          </a:p>
          <a:p>
            <a:r>
              <a:rPr lang="pt-BR" dirty="0"/>
              <a:t>IV - pesquisa na base nacional de notas fiscais eletrônicas, na forma de regulamento.</a:t>
            </a:r>
          </a:p>
          <a:p>
            <a:endParaRPr lang="pt-BR" dirty="0"/>
          </a:p>
          <a:p>
            <a:r>
              <a:rPr lang="pt-BR" dirty="0"/>
              <a:t>§ 3º Nas contratações realizadas por Municípios, Estados e Distrito Federal, desde que não envolvam recursos da União, o valor previamente estimado da contratação, a que se refere o </a:t>
            </a:r>
            <a:r>
              <a:rPr lang="pt-BR" b="1" dirty="0"/>
              <a:t>caput</a:t>
            </a:r>
            <a:r>
              <a:rPr lang="pt-BR" dirty="0"/>
              <a:t> deste artigo, poderá ser definido por meio da utilização de outros sistemas de custos adotados pelo respectivo ente federativo.</a:t>
            </a:r>
          </a:p>
          <a:p>
            <a:endParaRPr lang="pt-BR" dirty="0"/>
          </a:p>
          <a:p>
            <a:r>
              <a:rPr lang="pt-BR" b="1" dirty="0"/>
              <a:t>§ 4º</a:t>
            </a:r>
            <a:r>
              <a:rPr lang="pt-BR" dirty="0"/>
              <a:t> Nas contratações diretas por inexigibilidade ou por dispensa, quando não for possível estimar o valor do objeto na forma estabelecida nos §§ 1º, 2º e 3º deste artigo, o contratado deverá comprovar previamente que os preços estão em conformidade com os praticados em contratações semelhantes de objetos de mesma natureza, por meio da apresentação </a:t>
            </a:r>
            <a:r>
              <a:rPr lang="pt-BR" b="1" u="sng" dirty="0"/>
              <a:t>de notas fiscais emitidas para outros contratantes no período de até 1 (um) ano anterior à data da contratação pela Administração, ou por outro meio idôneo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32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4AB6-CED8-EFB5-172D-2BD1CD1C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D2898-E331-C9DC-1348-25C44E2B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3FFEF68F-5E32-A975-42F7-DBE022E93E8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7667459-E3D7-B257-CCCF-BCF50A3BC30C}"/>
              </a:ext>
            </a:extLst>
          </p:cNvPr>
          <p:cNvSpPr txBox="1"/>
          <p:nvPr/>
        </p:nvSpPr>
        <p:spPr>
          <a:xfrm>
            <a:off x="982133" y="451556"/>
            <a:ext cx="6886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SOBREPREÇO</a:t>
            </a:r>
          </a:p>
          <a:p>
            <a:endParaRPr lang="pt-BR" dirty="0"/>
          </a:p>
          <a:p>
            <a:r>
              <a:rPr lang="pt-BR" dirty="0"/>
              <a:t>Conforme Art. 6º da NLL, </a:t>
            </a:r>
          </a:p>
          <a:p>
            <a:endParaRPr lang="pt-BR" dirty="0"/>
          </a:p>
          <a:p>
            <a:pPr algn="just"/>
            <a:r>
              <a:rPr lang="pt-BR" b="1" u="sng" dirty="0"/>
              <a:t>LVI - sobrepreço</a:t>
            </a:r>
            <a:r>
              <a:rPr lang="pt-BR" dirty="0"/>
              <a:t>: preço orçado para licitação ou contratado em valor expressivamente superior aos preços referenciais de mercado, seja de apenas 1 (um) item, se a licitação ou a contratação for por preços unitários de serviço, seja do valor global do objeto, se a licitação ou a contratação for por tarefa, empreitada por preço global ou empreitada integral, </a:t>
            </a:r>
            <a:r>
              <a:rPr lang="pt-BR" dirty="0" err="1"/>
              <a:t>semi-integrada</a:t>
            </a:r>
            <a:r>
              <a:rPr lang="pt-BR" dirty="0"/>
              <a:t> ou integrada.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</a:t>
            </a:r>
            <a:r>
              <a:rPr lang="pt-BR" b="1" dirty="0"/>
              <a:t>Lei 14.133/2021</a:t>
            </a:r>
            <a:r>
              <a:rPr lang="pt-BR" dirty="0"/>
              <a:t> (Nova Lei de Licitações e Contratos - NLLC) define o sobrepreço como uma irregularidade relacionada aos valores orçados ou contratados, antes que qualquer pagamento seja realizado. Diferente do superfaturamento, que ocorre na execução (pagamento), o sobrepreço é um problema de "papel" — seja no edital ou no contrato assinado.</a:t>
            </a:r>
          </a:p>
        </p:txBody>
      </p:sp>
    </p:spTree>
    <p:extLst>
      <p:ext uri="{BB962C8B-B14F-4D97-AF65-F5344CB8AC3E}">
        <p14:creationId xmlns:p14="http://schemas.microsoft.com/office/powerpoint/2010/main" val="141022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C88EF-C5BF-66D5-62FB-94547FC60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33B07-573B-997F-4878-3E04D019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2E934B64-46CB-C38F-3801-BC65CAB5345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0F0A2B-6B9E-817C-E07A-2D7A08DB0B3C}"/>
              </a:ext>
            </a:extLst>
          </p:cNvPr>
          <p:cNvSpPr txBox="1"/>
          <p:nvPr/>
        </p:nvSpPr>
        <p:spPr>
          <a:xfrm>
            <a:off x="835377" y="596578"/>
            <a:ext cx="681848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 lei estabelece como objetivo do processo licitatório evitar contratações com sobrepreço no </a:t>
            </a:r>
            <a:r>
              <a:rPr lang="pt-BR" b="1" dirty="0"/>
              <a:t>Art. 11, inciso III</a:t>
            </a:r>
            <a:r>
              <a:rPr lang="pt-BR" dirty="0"/>
              <a:t>, e determina a desclassificação de propostas que apresentem preços superiores aos de mercado no </a:t>
            </a:r>
            <a:r>
              <a:rPr lang="pt-BR" b="1" dirty="0"/>
              <a:t>Art. 59, inciso III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Art. 59. </a:t>
            </a:r>
            <a:r>
              <a:rPr lang="pt-BR" dirty="0"/>
              <a:t>Serão desclassificadas as propostas que: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(...)</a:t>
            </a:r>
          </a:p>
          <a:p>
            <a:pPr>
              <a:lnSpc>
                <a:spcPct val="150000"/>
              </a:lnSpc>
            </a:pPr>
            <a:r>
              <a:rPr lang="pt-BR" dirty="0"/>
              <a:t>III - apresentarem preços inexequíveis ou permanecerem acima do orçamento estimado para a contratação;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48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091E-C13D-D517-17F2-D18C00BCA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6D782-4F30-84C9-F995-0761A055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85800607-6837-4A0B-AB3E-223BBAA4FC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16465E8-733A-98DF-2C4C-E99F5982D2C1}"/>
              </a:ext>
            </a:extLst>
          </p:cNvPr>
          <p:cNvSpPr txBox="1"/>
          <p:nvPr/>
        </p:nvSpPr>
        <p:spPr>
          <a:xfrm>
            <a:off x="846667" y="530578"/>
            <a:ext cx="7191022" cy="261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dirty="0"/>
              <a:t>O sobrepreço é o valor orçado para a licitação ou o valor contratado em montante </a:t>
            </a:r>
            <a:r>
              <a:rPr lang="pt-BR" b="1" dirty="0"/>
              <a:t>expressivamente superior</a:t>
            </a:r>
            <a:r>
              <a:rPr lang="pt-BR" dirty="0"/>
              <a:t> aos preços referenciais de mercado.</a:t>
            </a:r>
          </a:p>
          <a:p>
            <a:pPr algn="ctr">
              <a:lnSpc>
                <a:spcPct val="200000"/>
              </a:lnSpc>
            </a:pPr>
            <a:endParaRPr lang="pt-BR" dirty="0"/>
          </a:p>
          <a:p>
            <a:pPr algn="ctr">
              <a:lnSpc>
                <a:spcPct val="200000"/>
              </a:lnSpc>
            </a:pPr>
            <a:r>
              <a:rPr lang="pt-BR" dirty="0"/>
              <a:t>O sobrepreço pode ocorrer mesmo que ainda não tenha havido desembolso financeiro por parte da Administração. Se houver o pagamento desse valor a maior, a irregularidade evolui para </a:t>
            </a:r>
            <a:r>
              <a:rPr lang="pt-BR" b="1" dirty="0"/>
              <a:t>superfaturamento</a:t>
            </a:r>
            <a:r>
              <a:rPr lang="pt-BR" dirty="0"/>
              <a:t> (Art. 6º, LVII).</a:t>
            </a:r>
          </a:p>
        </p:txBody>
      </p:sp>
    </p:spTree>
    <p:extLst>
      <p:ext uri="{BB962C8B-B14F-4D97-AF65-F5344CB8AC3E}">
        <p14:creationId xmlns:p14="http://schemas.microsoft.com/office/powerpoint/2010/main" val="390429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9A22-7955-373F-05FE-B94D1945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0D50D-DA11-4249-8279-2523673D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DACCCEB6-ECE5-DC95-F0C5-8EBAFDF36B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3378852-7990-C8CA-D054-BE246BE22FFB}"/>
              </a:ext>
            </a:extLst>
          </p:cNvPr>
          <p:cNvSpPr txBox="1"/>
          <p:nvPr/>
        </p:nvSpPr>
        <p:spPr>
          <a:xfrm>
            <a:off x="1083733" y="383822"/>
            <a:ext cx="688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Tipos de Sobrepreço</a:t>
            </a:r>
          </a:p>
          <a:p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4185F8D-E43C-19A7-9753-A5B1CF68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28030"/>
              </p:ext>
            </p:extLst>
          </p:nvPr>
        </p:nvGraphicFramePr>
        <p:xfrm>
          <a:off x="311150" y="1175490"/>
          <a:ext cx="8521700" cy="1950720"/>
        </p:xfrm>
        <a:graphic>
          <a:graphicData uri="http://schemas.openxmlformats.org/drawingml/2006/table">
            <a:tbl>
              <a:tblPr/>
              <a:tblGrid>
                <a:gridCol w="4260850">
                  <a:extLst>
                    <a:ext uri="{9D8B030D-6E8A-4147-A177-3AD203B41FA5}">
                      <a16:colId xmlns:a16="http://schemas.microsoft.com/office/drawing/2014/main" val="4070097276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16752009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Tipo</a:t>
                      </a:r>
                      <a:endParaRPr lang="pt-B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Descrição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093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Sobrepreço Unitário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Ocorre quando o valor de </a:t>
                      </a: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apenas um item</a:t>
                      </a: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(ou alguns itens específicos) está acima do mercado, mesmo que o valor total da obra ou serviço pareça aceitável.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392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Sobrepreço Global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Ocorre quando o </a:t>
                      </a:r>
                      <a:r>
                        <a:rPr lang="pt-B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valor total</a:t>
                      </a:r>
                      <a:r>
                        <a:rPr lang="pt-B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do objeto (a soma de todos os itens) excede os preços de referência de mercado.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88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7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4D6C5-8507-19C7-840C-5239CF8A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D0727-3EFB-245D-495D-C41DB65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FD0F0A64-3C2D-73D2-4CE6-7A29890FEE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BA1B5F-D470-EE31-A4C7-88DCB12B7F99}"/>
              </a:ext>
            </a:extLst>
          </p:cNvPr>
          <p:cNvSpPr txBox="1"/>
          <p:nvPr/>
        </p:nvSpPr>
        <p:spPr>
          <a:xfrm>
            <a:off x="767644" y="293511"/>
            <a:ext cx="7326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JOGO DE PLANILHA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Um conceito importante atrelado ao sobrepreço é o </a:t>
            </a:r>
            <a:r>
              <a:rPr lang="pt-BR" b="1" dirty="0"/>
              <a:t>"Jogo de Planilha"</a:t>
            </a:r>
            <a:r>
              <a:rPr lang="pt-BR" dirty="0"/>
              <a:t>. Ele acontece quando o licitante oferece preços baixos em itens que terão pouca execução e preços muito altos (sobrepreço unitário) em itens que provavelmente sofrerão aditivos (aumento de quantidade) durante o contrato, elevando o lucro de forma irregular.</a:t>
            </a:r>
          </a:p>
          <a:p>
            <a:endParaRPr lang="pt-BR" dirty="0"/>
          </a:p>
          <a:p>
            <a:endParaRPr lang="pt-BR" dirty="0"/>
          </a:p>
          <a:p>
            <a:endParaRPr lang="pt-BR" b="1" dirty="0"/>
          </a:p>
          <a:p>
            <a:r>
              <a:rPr lang="pt-BR" dirty="0"/>
              <a:t>Vamos simular uma planilha de reforma simples (Pintura e Piso) para comparar o </a:t>
            </a:r>
            <a:r>
              <a:rPr lang="pt-BR" b="1" dirty="0"/>
              <a:t>Preço de Mercado</a:t>
            </a:r>
            <a:r>
              <a:rPr lang="pt-BR" dirty="0"/>
              <a:t> (Referência), uma </a:t>
            </a:r>
            <a:r>
              <a:rPr lang="pt-BR" b="1" dirty="0"/>
              <a:t>Proposta Justa</a:t>
            </a:r>
            <a:r>
              <a:rPr lang="pt-BR" dirty="0"/>
              <a:t> e uma </a:t>
            </a:r>
            <a:r>
              <a:rPr lang="pt-BR" b="1" dirty="0"/>
              <a:t>Proposta com Jogo de Planilha</a:t>
            </a:r>
            <a:r>
              <a:rPr lang="pt-BR" dirty="0"/>
              <a:t>.</a:t>
            </a:r>
          </a:p>
          <a:p>
            <a:r>
              <a:rPr lang="pt-BR" dirty="0"/>
              <a:t>Imagine que a Prefeitura estimou que a reforma gastará </a:t>
            </a:r>
            <a:r>
              <a:rPr lang="pt-BR" b="1" dirty="0"/>
              <a:t>100m² de Piso</a:t>
            </a:r>
            <a:r>
              <a:rPr lang="pt-BR" dirty="0"/>
              <a:t> e </a:t>
            </a:r>
            <a:r>
              <a:rPr lang="pt-BR" b="1" dirty="0"/>
              <a:t>500m² de Pintura</a:t>
            </a:r>
            <a:r>
              <a:rPr lang="pt-BR" dirty="0"/>
              <a:t>.</a:t>
            </a:r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2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93E4D-ED48-1F27-EC1D-0C1BDA99E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07ED7-4FA0-F40B-A2E0-20AC2CBF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AD0033C7-6F7D-89E0-E8C0-A6B2DA741B7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6ED24FD-685B-B01D-6C92-F7B8922F3249}"/>
              </a:ext>
            </a:extLst>
          </p:cNvPr>
          <p:cNvSpPr txBox="1"/>
          <p:nvPr/>
        </p:nvSpPr>
        <p:spPr>
          <a:xfrm>
            <a:off x="790222" y="2992650"/>
            <a:ext cx="701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 Vitória na Licitação:</a:t>
            </a:r>
            <a:r>
              <a:rPr lang="pt-BR" dirty="0"/>
              <a:t> O licitante com o "Jogo" ganha o contrato porque seu preço global (</a:t>
            </a:r>
            <a:r>
              <a:rPr lang="pt-BR" b="1" dirty="0"/>
              <a:t>R$ 21.000</a:t>
            </a:r>
            <a:r>
              <a:rPr lang="pt-BR" dirty="0"/>
              <a:t>) é o menor de todos, batendo a proposta justa e o preço de mercado.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75A2DDB-4DD3-87A6-7610-0684A09D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69162"/>
              </p:ext>
            </p:extLst>
          </p:nvPr>
        </p:nvGraphicFramePr>
        <p:xfrm>
          <a:off x="310602" y="255270"/>
          <a:ext cx="8521698" cy="2316480"/>
        </p:xfrm>
        <a:graphic>
          <a:graphicData uri="http://schemas.openxmlformats.org/drawingml/2006/table">
            <a:tbl>
              <a:tblPr/>
              <a:tblGrid>
                <a:gridCol w="1420283">
                  <a:extLst>
                    <a:ext uri="{9D8B030D-6E8A-4147-A177-3AD203B41FA5}">
                      <a16:colId xmlns:a16="http://schemas.microsoft.com/office/drawing/2014/main" val="4048573711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3459255716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1601459637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924027994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493000572"/>
                    </a:ext>
                  </a:extLst>
                </a:gridCol>
                <a:gridCol w="1420283">
                  <a:extLst>
                    <a:ext uri="{9D8B030D-6E8A-4147-A177-3AD203B41FA5}">
                      <a16:colId xmlns:a16="http://schemas.microsoft.com/office/drawing/2014/main" val="21313201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Item de Serviço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Qtd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Preço Mercado (Unit.)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Total Mercado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Proposta Justa (Vence a obra?)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Proposta com Jogo (Vencedora)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437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Colocação de Piso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100m²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R$ 80,00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R$ 8.000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R$ 75,00 (R$ 7.500)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R$ 140,00</a:t>
                      </a: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(R$ 14.000)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938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Pintura de Paredes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500m²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R$ 30,00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R$ 15.000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R$ 28,00 (R$ 14.000)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R$ 14,00</a:t>
                      </a: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(R$ 7.000)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977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VALOR GLOBAL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-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-</a:t>
                      </a: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R$ 23.000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R$ 21.500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R$ 21.000</a:t>
                      </a:r>
                      <a:endParaRPr lang="pt-BR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114300" marR="114300" marT="76200" marB="762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4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77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0D504-124C-BC8F-62BE-34E32800B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2E49E-D26E-C898-CD52-9CAFDCAA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90D50D0E-B991-467C-83D4-E6D6D57D3C4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E290C0-187C-4612-B5D2-90217EB9B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798"/>
              </p:ext>
            </p:extLst>
          </p:nvPr>
        </p:nvGraphicFramePr>
        <p:xfrm>
          <a:off x="310600" y="794490"/>
          <a:ext cx="8521700" cy="2712720"/>
        </p:xfrm>
        <a:graphic>
          <a:graphicData uri="http://schemas.openxmlformats.org/drawingml/2006/table">
            <a:tbl>
              <a:tblPr/>
              <a:tblGrid>
                <a:gridCol w="2937404">
                  <a:extLst>
                    <a:ext uri="{9D8B030D-6E8A-4147-A177-3AD203B41FA5}">
                      <a16:colId xmlns:a16="http://schemas.microsoft.com/office/drawing/2014/main" val="1350650982"/>
                    </a:ext>
                  </a:extLst>
                </a:gridCol>
                <a:gridCol w="2937404">
                  <a:extLst>
                    <a:ext uri="{9D8B030D-6E8A-4147-A177-3AD203B41FA5}">
                      <a16:colId xmlns:a16="http://schemas.microsoft.com/office/drawing/2014/main" val="1723625707"/>
                    </a:ext>
                  </a:extLst>
                </a:gridCol>
                <a:gridCol w="2646892">
                  <a:extLst>
                    <a:ext uri="{9D8B030D-6E8A-4147-A177-3AD203B41FA5}">
                      <a16:colId xmlns:a16="http://schemas.microsoft.com/office/drawing/2014/main" val="4008672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Tipo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Foco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Risco Principal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562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Unitário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Um único produto/serviço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Pagamento indevido em itens isolados.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27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Global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Valor total do contrato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Prejuízo direto ao erário no fechamento do negócio.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17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Jogo de Planilha</a:t>
                      </a:r>
                      <a:endParaRPr lang="pt-BR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Distribuição dos preços</a:t>
                      </a:r>
                    </a:p>
                  </a:txBody>
                  <a:tcPr marR="114300"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pt-BR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Manipulação de lucros através de aditivos contratuais.</a:t>
                      </a:r>
                    </a:p>
                  </a:txBody>
                  <a:tcPr marT="152400" marB="1524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43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79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F013E-5C95-5A3C-FC51-2279545E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E45C4-7929-5AF8-DC26-550569C1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DBDD3DB7-C0C0-64C1-65C0-CBE443D83E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F3F90DA-DC30-0F40-1D5A-FDF52B28B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259"/>
            <a:ext cx="9144000" cy="2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5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5E2C0-9537-065C-226B-A1369B6A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0F0AC-C393-7844-0853-4B8A4CAA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EE7BA38D-4725-C459-33E3-83EF0C77B0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491FD3-756A-C93D-D867-6DDEA602B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7" y="146755"/>
            <a:ext cx="7917905" cy="38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8400" y="596800"/>
            <a:ext cx="7009200" cy="391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highlight>
                  <a:srgbClr val="FFFFFF"/>
                </a:highlight>
              </a:rPr>
              <a:t>LEONARDO BEUMER CARDOSO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/>
              <a:t>Licenciado em Matemática pela Faculdade Estadual de Educação Ciências e Letras de Paranavaí (2009) 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/>
              <a:t>Atuo na gestão pública há 16 anos, sempre com licitações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Coordenação de elaboração de PCA (Plano de contratação Anual) dos municípios de Indianópolis (2024) e Guaporema (2025 e 2026)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Especialista em Educação de Matemática e Física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Certificação Profissional da Secretaria da Previdência - SPREV pela TOTUM, Certificação do responsável pela gestão dos recursos e membros do comitê de investimentos do RPPS, Aprovação prévia em exame por prova e títulos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/>
              <a:t>Graduado em administração pela Faculdade Cidade Verde em 2024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Especialista em Licitações e Contratos da Faculdade Pólis </a:t>
            </a:r>
            <a:r>
              <a:rPr lang="pt-BR" sz="1100" dirty="0" err="1">
                <a:solidFill>
                  <a:schemeClr val="dk1"/>
                </a:solidFill>
                <a:highlight>
                  <a:srgbClr val="FFFFFF"/>
                </a:highlight>
              </a:rPr>
              <a:t>Civitas</a:t>
            </a: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, através do programa de capacitação AMP ITAIPU 4.0 em 2024</a:t>
            </a:r>
          </a:p>
          <a:p>
            <a:pPr marL="171450" lvl="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dk1"/>
                </a:solidFill>
                <a:highlight>
                  <a:srgbClr val="FFFFFF"/>
                </a:highlight>
              </a:rPr>
              <a:t>MBA em Gestão Pública pela Radiante Centro Educacional em 2024</a:t>
            </a: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94750-2869-AA0A-4ACD-424E98DA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069E-97A5-33FD-2ACD-EACBEF1C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596A5F51-FA36-F855-5C4C-EF0A7B3F551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16E7B21-5D07-690F-F54B-BF607224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3" y="451556"/>
            <a:ext cx="7913510" cy="36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66160-17AD-B8D7-4796-AB94488FD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B052B-9490-7DB6-70D9-9683FAC8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7E51B4C6-1E17-2D0B-32F7-0A6C7F4A0B1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EAC3B0D-158E-84B7-60CE-A4EB80D2D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9" y="100013"/>
            <a:ext cx="8048978" cy="41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A690F-DFDD-2273-D8F0-D5C7631E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6585-01B7-A0F8-8EFF-10CF0486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D587D97F-7076-54BF-F84C-ADADD2BA62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51DC570-F9EC-8E36-5178-9BA19E6927D1}"/>
              </a:ext>
            </a:extLst>
          </p:cNvPr>
          <p:cNvSpPr txBox="1"/>
          <p:nvPr/>
        </p:nvSpPr>
        <p:spPr>
          <a:xfrm>
            <a:off x="699911" y="406400"/>
            <a:ext cx="80151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/>
              <a:t>Prevenção ao Sobrepreço (Fase de Planejamento)</a:t>
            </a:r>
          </a:p>
          <a:p>
            <a:pPr>
              <a:lnSpc>
                <a:spcPct val="200000"/>
              </a:lnSpc>
            </a:pPr>
            <a:r>
              <a:rPr lang="pt-BR" dirty="0"/>
              <a:t>O sobrepreço se evita com um </a:t>
            </a:r>
            <a:r>
              <a:rPr lang="pt-BR" b="1" dirty="0"/>
              <a:t>orçamento realista</a:t>
            </a:r>
            <a:r>
              <a:rPr lang="pt-BR" dirty="0"/>
              <a:t>. Se a base está errada, todo o resto falha.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Pesquisa de Preços Ampla (Art. 23):</a:t>
            </a:r>
            <a:r>
              <a:rPr lang="pt-BR" dirty="0"/>
              <a:t> Não se limite a três orçamentos de fornecedores (que podem estar combinados). Use obrigatoriamente o </a:t>
            </a:r>
            <a:r>
              <a:rPr lang="pt-BR" b="1" dirty="0"/>
              <a:t>Painel de Preços</a:t>
            </a:r>
            <a:r>
              <a:rPr lang="pt-BR" dirty="0"/>
              <a:t>, contratações similares de outros órgãos e tabelas oficiais (SINAPI/SICRO).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Orçamento Detalhado (Planilha de Custos):</a:t>
            </a:r>
            <a:r>
              <a:rPr lang="pt-BR" dirty="0"/>
              <a:t> Exigir a decomposição de todos os custos unitários. Onde há "verba global" sem detalhamento, há esconderijo para sobrepreço.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Matriz de Riscos (Art. 103):</a:t>
            </a:r>
            <a:r>
              <a:rPr lang="pt-BR" dirty="0"/>
              <a:t> Definir no edital quem paga por imprevistos. Isso evita que as empresas "inflem" o preço preventivamente para cobrir riscos que deveriam ser da Administração.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73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2E836-1F7F-7DCB-7E4D-4DF8DCFB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E8D76-A250-70B0-33D9-FCF72A1D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6F0C58A8-5219-A673-3BC9-396B8B5066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F8028F-60D6-5D39-3A95-269A588528C6}"/>
              </a:ext>
            </a:extLst>
          </p:cNvPr>
          <p:cNvSpPr txBox="1"/>
          <p:nvPr/>
        </p:nvSpPr>
        <p:spPr>
          <a:xfrm>
            <a:off x="508000" y="632178"/>
            <a:ext cx="77441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SUPERFATURAMENTO</a:t>
            </a:r>
          </a:p>
          <a:p>
            <a:endParaRPr lang="pt-BR" dirty="0"/>
          </a:p>
          <a:p>
            <a:r>
              <a:rPr lang="pt-BR" dirty="0"/>
              <a:t>Diferente do sobrepreço (que é um valor estimado ou contratado elevado), o </a:t>
            </a:r>
            <a:r>
              <a:rPr lang="pt-BR" b="1" dirty="0"/>
              <a:t>superfaturamento</a:t>
            </a:r>
            <a:r>
              <a:rPr lang="pt-BR" dirty="0"/>
              <a:t> é o dano financeiro efetivo ao patrimônio público ocorrido durante a </a:t>
            </a:r>
            <a:r>
              <a:rPr lang="pt-BR" b="1" dirty="0"/>
              <a:t>execução</a:t>
            </a:r>
            <a:r>
              <a:rPr lang="pt-BR" dirty="0"/>
              <a:t> do contrato.</a:t>
            </a:r>
          </a:p>
          <a:p>
            <a:endParaRPr lang="pt-BR" dirty="0"/>
          </a:p>
          <a:p>
            <a:r>
              <a:rPr lang="pt-BR" dirty="0"/>
              <a:t>A Lei 14.133/2021 (Art. 6º, inciso LVII) define como o dano provocado ao patrimônio público caracterizado por:</a:t>
            </a:r>
          </a:p>
          <a:p>
            <a:endParaRPr lang="pt-BR" dirty="0"/>
          </a:p>
          <a:p>
            <a:r>
              <a:rPr lang="pt-BR" b="1" dirty="0"/>
              <a:t>a)</a:t>
            </a:r>
            <a:r>
              <a:rPr lang="pt-BR" dirty="0"/>
              <a:t> medição de quantidades superiores às efetivamente executadas ou fornecidas;</a:t>
            </a:r>
          </a:p>
          <a:p>
            <a:r>
              <a:rPr lang="pt-BR" b="1" dirty="0"/>
              <a:t>b)</a:t>
            </a:r>
            <a:r>
              <a:rPr lang="pt-BR" dirty="0"/>
              <a:t> deficiência na execução de obras e de serviços de engenharia que resulte em diminuição da sua qualidade, vida útil ou segurança;</a:t>
            </a:r>
          </a:p>
          <a:p>
            <a:r>
              <a:rPr lang="pt-BR" b="1" dirty="0"/>
              <a:t>c)</a:t>
            </a:r>
            <a:r>
              <a:rPr lang="pt-BR" dirty="0"/>
              <a:t> alterações no orçamento de obras e de serviços de engenharia que causem desequilíbrio econômico-financeiro do contrato em favor do contratado;</a:t>
            </a:r>
          </a:p>
          <a:p>
            <a:r>
              <a:rPr lang="pt-BR" b="1" dirty="0"/>
              <a:t>d)</a:t>
            </a:r>
            <a:r>
              <a:rPr lang="pt-BR" dirty="0"/>
              <a:t> outras alterações de cláusulas financeiras que gerem recebimentos contratuais antecipados, distorção do cronograma físico-financeiro, prorrogação injustificada do prazo contratual com custos adicionais para a Administração ou reajuste irregular de preços;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44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B5BC-E773-A1AB-B213-755B1388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0A071-C141-8BC6-C84D-A9FFE3CC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8383DA25-FD4A-F4BD-F765-97777057A8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33382C-6A0F-F1C3-98AA-A8B3F55C4C2B}"/>
              </a:ext>
            </a:extLst>
          </p:cNvPr>
          <p:cNvSpPr txBox="1"/>
          <p:nvPr/>
        </p:nvSpPr>
        <p:spPr>
          <a:xfrm>
            <a:off x="575733" y="666044"/>
            <a:ext cx="75861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/>
              <a:t>Em resumo:</a:t>
            </a:r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Pagamento por serviços não executados ou bens não entregues.</a:t>
            </a:r>
          </a:p>
          <a:p>
            <a:pPr>
              <a:lnSpc>
                <a:spcPct val="200000"/>
              </a:lnSpc>
            </a:pPr>
            <a:r>
              <a:rPr lang="pt-BR" dirty="0"/>
              <a:t>Pagamento acima dos preços de mercado.</a:t>
            </a:r>
          </a:p>
          <a:p>
            <a:pPr>
              <a:lnSpc>
                <a:spcPct val="200000"/>
              </a:lnSpc>
            </a:pPr>
            <a:r>
              <a:rPr lang="pt-BR" dirty="0"/>
              <a:t>Alterações contratuais (aditivos) que beneficiam o contratado sem justificativa.</a:t>
            </a:r>
          </a:p>
          <a:p>
            <a:pPr>
              <a:lnSpc>
                <a:spcPct val="200000"/>
              </a:lnSpc>
            </a:pPr>
            <a:r>
              <a:rPr lang="pt-BR" dirty="0"/>
              <a:t>Deficiência na qualidade dos produtos ou serviços entregues.</a:t>
            </a:r>
          </a:p>
          <a:p>
            <a:pPr>
              <a:lnSpc>
                <a:spcPct val="200000"/>
              </a:lnSpc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44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665C0-D538-FC49-A744-A25F421D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F78B3-6664-49B4-EF82-232DB6F8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30F6CB28-2ABB-F632-241E-CA2DDAD9E0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4B71E9-CD01-7045-C89B-B2FDCACF1A1E}"/>
              </a:ext>
            </a:extLst>
          </p:cNvPr>
          <p:cNvSpPr txBox="1"/>
          <p:nvPr/>
        </p:nvSpPr>
        <p:spPr>
          <a:xfrm>
            <a:off x="587022" y="372533"/>
            <a:ext cx="7699022" cy="304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TIPOS DE SUPERFATURAMENTO</a:t>
            </a:r>
          </a:p>
          <a:p>
            <a:pPr algn="ctr"/>
            <a:endParaRPr lang="pt-BR" b="1" dirty="0"/>
          </a:p>
          <a:p>
            <a:pPr algn="just">
              <a:lnSpc>
                <a:spcPct val="200000"/>
              </a:lnSpc>
            </a:pPr>
            <a:r>
              <a:rPr lang="pt-BR" b="1" dirty="0"/>
              <a:t>1. Superfaturamento por Preço Excessivo</a:t>
            </a:r>
          </a:p>
          <a:p>
            <a:pPr algn="just">
              <a:lnSpc>
                <a:spcPct val="200000"/>
              </a:lnSpc>
            </a:pPr>
            <a:r>
              <a:rPr lang="pt-BR" dirty="0"/>
              <a:t>É o desdobramento direto do sobrepreço. O contrato foi assinado com valores acima de mercado e, ao efetuar o pagamento, o dano se concretiza.</a:t>
            </a:r>
          </a:p>
          <a:p>
            <a:pPr algn="just">
              <a:lnSpc>
                <a:spcPct val="200000"/>
              </a:lnSpc>
            </a:pPr>
            <a:endParaRPr lang="pt-BR" dirty="0"/>
          </a:p>
          <a:p>
            <a:pPr algn="just">
              <a:lnSpc>
                <a:spcPct val="200000"/>
              </a:lnSpc>
            </a:pPr>
            <a:r>
              <a:rPr lang="pt-BR" dirty="0"/>
              <a:t>Exemplo: Pagamento de faturas com valores superiores aos preços de mercado para os bens ou serviços efetivamente entregues.</a:t>
            </a:r>
          </a:p>
        </p:txBody>
      </p:sp>
    </p:spTree>
    <p:extLst>
      <p:ext uri="{BB962C8B-B14F-4D97-AF65-F5344CB8AC3E}">
        <p14:creationId xmlns:p14="http://schemas.microsoft.com/office/powerpoint/2010/main" val="327550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F642F-5F8C-F4DF-5CC9-ED7C8061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BD3C1-076E-4C80-25D0-96ACF845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AC04712C-047A-981E-3AC2-2DB37F66F3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9D2634-CB3F-88DB-ECB2-8DDB02FA84AE}"/>
              </a:ext>
            </a:extLst>
          </p:cNvPr>
          <p:cNvSpPr txBox="1"/>
          <p:nvPr/>
        </p:nvSpPr>
        <p:spPr>
          <a:xfrm>
            <a:off x="688622" y="699911"/>
            <a:ext cx="7450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 Superfaturamento por Quantidade Indevida (Medição Fictícia)</a:t>
            </a:r>
          </a:p>
          <a:p>
            <a:r>
              <a:rPr lang="pt-BR" dirty="0"/>
              <a:t>Ocorre quando a Administração paga por uma quantidade maior do que a que foi realmente entregue ou executada. É o famoso "pagar por 100 e receber 80".</a:t>
            </a:r>
          </a:p>
          <a:p>
            <a:r>
              <a:rPr lang="pt-BR" b="1" dirty="0"/>
              <a:t>Exemplo:</a:t>
            </a:r>
            <a:r>
              <a:rPr lang="pt-BR" dirty="0"/>
              <a:t> Em uma obra, a planilha de medição indica que foram usados 50 sacos de cimento, mas na estrutura real só foram aplicados 30. Os 20 sacos de diferença são superfaturamento.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3. Superfaturamento por Alteração de Qualidade (Substituição de Materiais)</a:t>
            </a:r>
          </a:p>
          <a:p>
            <a:r>
              <a:rPr lang="pt-BR" dirty="0"/>
              <a:t>A empresa entrega um produto de marca ou qualidade inferior àquela que foi licitada e paga, mas cobra o preço do produto de primeira linha.</a:t>
            </a:r>
          </a:p>
          <a:p>
            <a:r>
              <a:rPr lang="pt-BR" b="1" dirty="0"/>
              <a:t>Exemplo:</a:t>
            </a:r>
            <a:r>
              <a:rPr lang="pt-BR" dirty="0"/>
              <a:t> O edital exigia porcelanato de alta resistência, mas a empresa instala cerâmica comum e recebe o valor do porcelanato.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975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EE5A0-1C04-2E78-0BF6-B1F85F5AB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355ED-4616-FF7B-FE62-B971DFC4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595A4053-B368-0D64-B73E-A7926D2D2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07A9886-3C1B-7B72-E68C-2208E59B2C53}"/>
              </a:ext>
            </a:extLst>
          </p:cNvPr>
          <p:cNvSpPr txBox="1"/>
          <p:nvPr/>
        </p:nvSpPr>
        <p:spPr>
          <a:xfrm>
            <a:off x="699911" y="440267"/>
            <a:ext cx="77441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4. Superfaturamento por Jogo de Planilha (Execução)</a:t>
            </a:r>
          </a:p>
          <a:p>
            <a:r>
              <a:rPr lang="pt-BR" dirty="0"/>
              <a:t>Lembra do "jogo de planilha" que vimos no sobrepreço? Ele vira superfaturamento na execução quando o cronograma é manipulado para executar apenas os itens com preços superfaturados e abandonar ou adiar os itens com preços baixos.</a:t>
            </a:r>
          </a:p>
          <a:p>
            <a:endParaRPr lang="pt-BR" b="1" dirty="0"/>
          </a:p>
          <a:p>
            <a:r>
              <a:rPr lang="pt-BR" dirty="0"/>
              <a:t>"Distorção do cronograma físico-financeiro para priorizar o desembolso de itens com maior margem de lucro (preços </a:t>
            </a:r>
            <a:r>
              <a:rPr lang="pt-BR" dirty="0" err="1"/>
              <a:t>sobreestimados</a:t>
            </a:r>
            <a:r>
              <a:rPr lang="pt-BR" dirty="0"/>
              <a:t>)."</a:t>
            </a:r>
          </a:p>
          <a:p>
            <a:endParaRPr lang="pt-BR" b="1" dirty="0"/>
          </a:p>
          <a:p>
            <a:r>
              <a:rPr lang="pt-BR" b="1" dirty="0"/>
              <a:t>5. Superfaturamento por Deficiência na Execução</a:t>
            </a:r>
          </a:p>
          <a:p>
            <a:r>
              <a:rPr lang="pt-BR" dirty="0"/>
              <a:t>O serviço é feito, mas de forma tão precária que não atende à finalidade ou exigirá reparos imediatos. O valor pago torna-se um prejuízo porque o objeto não tem a utilidade esperada.</a:t>
            </a:r>
          </a:p>
          <a:p>
            <a:endParaRPr lang="pt-BR" b="1" dirty="0"/>
          </a:p>
          <a:p>
            <a:r>
              <a:rPr lang="pt-BR" b="1" dirty="0"/>
              <a:t>Exemplo:</a:t>
            </a:r>
            <a:r>
              <a:rPr lang="pt-BR" dirty="0"/>
              <a:t> Uma pintura de fachada que descasca em um mês por falta de preparação da parede (fundo preparador), embora o serviço tenha sido pago integralmente.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653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BF03E-D31A-F4EB-3CD8-AD4A11597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FB743-E1CA-7DE5-3DCF-A844F6D6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CD5B0558-E6EF-FAA0-A24A-C3F63BE0BB8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A5431EC-7F18-50A8-6BDA-A89298D23B7A}"/>
              </a:ext>
            </a:extLst>
          </p:cNvPr>
          <p:cNvSpPr txBox="1"/>
          <p:nvPr/>
        </p:nvSpPr>
        <p:spPr>
          <a:xfrm>
            <a:off x="914400" y="214489"/>
            <a:ext cx="7394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b="1" dirty="0"/>
              <a:t>1. Responsabilidade Solidária (O "Combo" de Culpa)</a:t>
            </a:r>
          </a:p>
          <a:p>
            <a:pPr>
              <a:lnSpc>
                <a:spcPct val="200000"/>
              </a:lnSpc>
            </a:pPr>
            <a:r>
              <a:rPr lang="pt-BR" dirty="0"/>
              <a:t>O </a:t>
            </a:r>
            <a:r>
              <a:rPr lang="pt-BR" b="1" dirty="0"/>
              <a:t>Art. 160</a:t>
            </a:r>
            <a:r>
              <a:rPr lang="pt-BR" dirty="0"/>
              <a:t> da Nova Lei é o pilar aqui. Ele estabelece que, se houver dano ao erário (superfaturamento), a responsabilidade é </a:t>
            </a:r>
            <a:r>
              <a:rPr lang="pt-BR" b="1" dirty="0"/>
              <a:t>solidária</a:t>
            </a:r>
            <a:r>
              <a:rPr lang="pt-BR" dirty="0"/>
              <a:t>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O Contratado (Empresa):</a:t>
            </a:r>
            <a:r>
              <a:rPr lang="pt-BR" dirty="0"/>
              <a:t> Quem recebeu o dinheiro indevido.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O Agente Público Responsável:</a:t>
            </a:r>
            <a:r>
              <a:rPr lang="pt-BR" dirty="0"/>
              <a:t> Quem permitiu, aprovou ou atestou o pagamento.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No seu slide:</a:t>
            </a:r>
            <a:r>
              <a:rPr lang="pt-BR" dirty="0"/>
              <a:t> "A Administração e o Particular respondem juntos pelo dano. O Estado pode cobrar a dívida de qualquer um deles (ou de todos)."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412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93293-D21F-7894-62F1-978A3544D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A0B26-8E07-D78E-2874-D9922C0F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C5F436BC-251C-E1A3-73C2-CE60D2A1C3E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F37CB6-7692-91BF-F2A5-376319E23A49}"/>
              </a:ext>
            </a:extLst>
          </p:cNvPr>
          <p:cNvSpPr txBox="1"/>
          <p:nvPr/>
        </p:nvSpPr>
        <p:spPr>
          <a:xfrm>
            <a:off x="733778" y="587022"/>
            <a:ext cx="7360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2. Quem são os Agentes Públicos Envolvidos?</a:t>
            </a:r>
          </a:p>
          <a:p>
            <a:r>
              <a:rPr lang="pt-BR" dirty="0"/>
              <a:t>A responsabilidade não cai no colo de qualquer um; ela segue a "cadeia de comando" do erro:</a:t>
            </a:r>
          </a:p>
          <a:p>
            <a:endParaRPr lang="pt-BR" b="1" dirty="0"/>
          </a:p>
          <a:p>
            <a:r>
              <a:rPr lang="pt-BR" b="1" dirty="0"/>
              <a:t>No Sobrepreço (Fase de Planejamento/Licitação)</a:t>
            </a:r>
          </a:p>
          <a:p>
            <a:r>
              <a:rPr lang="pt-BR" b="1" dirty="0"/>
              <a:t>Projetista/Orçamentista:</a:t>
            </a:r>
            <a:r>
              <a:rPr lang="pt-BR" dirty="0"/>
              <a:t> Quem elaborou a planilha com preços acima de mercado.</a:t>
            </a:r>
          </a:p>
          <a:p>
            <a:r>
              <a:rPr lang="pt-BR" b="1" dirty="0"/>
              <a:t>Autoridade que homologou:</a:t>
            </a:r>
            <a:r>
              <a:rPr lang="pt-BR" dirty="0"/>
              <a:t> Quem assinou o edital ou o resultado da licitação sem conferir a conformidade dos preços.</a:t>
            </a:r>
          </a:p>
          <a:p>
            <a:r>
              <a:rPr lang="pt-BR" b="1" dirty="0"/>
              <a:t>Parecerista Jurídico/Técnico:</a:t>
            </a:r>
            <a:r>
              <a:rPr lang="pt-BR" dirty="0"/>
              <a:t> Se houve alerta sobre o preço e ele foi ignorado, ou se deram sinal verde para um erro grosseiro.</a:t>
            </a:r>
          </a:p>
          <a:p>
            <a:r>
              <a:rPr lang="pt-BR" b="1" dirty="0"/>
              <a:t>No Superfaturamento (Fase de Execução)</a:t>
            </a:r>
          </a:p>
          <a:p>
            <a:r>
              <a:rPr lang="pt-BR" b="1" dirty="0"/>
              <a:t>Fiscal do Contrato:</a:t>
            </a:r>
            <a:r>
              <a:rPr lang="pt-BR" dirty="0"/>
              <a:t> É a figura mais exposta. É quem diz "o serviço foi feito, pode pagar". Se ele atestar algo que não foi entregue ou com qualidade inferior, ele é o primeiro responsável.</a:t>
            </a:r>
          </a:p>
          <a:p>
            <a:r>
              <a:rPr lang="pt-BR" b="1" dirty="0"/>
              <a:t>Gestor do Contrato:</a:t>
            </a:r>
            <a:r>
              <a:rPr lang="pt-BR" dirty="0"/>
              <a:t> Quem coordena os fiscais e autoriza os pagamentos.</a:t>
            </a:r>
          </a:p>
          <a:p>
            <a:r>
              <a:rPr lang="pt-BR" b="1" dirty="0"/>
              <a:t>Agente de Contratação / Pregoeiro:</a:t>
            </a:r>
            <a:r>
              <a:rPr lang="pt-BR" dirty="0"/>
              <a:t> Se permitiu alterações contratuais (aditivos) ilegais que geraram o superfaturamento.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00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0E72-D38E-5EDF-2186-7D0B20AD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2C16850A-F6EE-A2FD-644B-FE304299031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8020EFC-6A76-D320-8968-18688987FA6E}"/>
              </a:ext>
            </a:extLst>
          </p:cNvPr>
          <p:cNvSpPr txBox="1"/>
          <p:nvPr/>
        </p:nvSpPr>
        <p:spPr>
          <a:xfrm>
            <a:off x="3002844" y="654756"/>
            <a:ext cx="488929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Licitação</a:t>
            </a:r>
            <a:r>
              <a:rPr lang="pt-BR" dirty="0"/>
              <a:t>: “procedimento administrativo pelo qual um ente público, no exercício da função administrativa, abre a todos os interessados, que se sujeite às condições fixadas no edital, a possibilidade de formularem propostas dentre as quais selecionará e aceitará </a:t>
            </a:r>
            <a:r>
              <a:rPr lang="pt-BR" u="sng" dirty="0"/>
              <a:t>a mais conveniente para a celebração do contrato</a:t>
            </a:r>
            <a:r>
              <a:rPr lang="pt-BR" dirty="0"/>
              <a:t>” (Maria Sylvia Zanella Di Pietro)</a:t>
            </a:r>
          </a:p>
          <a:p>
            <a:pPr>
              <a:lnSpc>
                <a:spcPct val="150000"/>
              </a:lnSpc>
            </a:pPr>
            <a:br>
              <a:rPr lang="pt-BR" dirty="0"/>
            </a:br>
            <a:r>
              <a:rPr lang="pt-BR" b="1" dirty="0"/>
              <a:t>Licitação</a:t>
            </a:r>
            <a:r>
              <a:rPr lang="pt-BR" dirty="0"/>
              <a:t>: “é o processo administrativo utilizado pela Administração Pública e pelas demais pessoas indicadas pela lei com o objetivo de selecionar a melhor proposta, por meio de critérios objetivos e impessoais, para celebração de contratos” (Rafael Carvalho Rezende Oliveira) </a:t>
            </a:r>
            <a:br>
              <a:rPr lang="pt-BR" dirty="0"/>
            </a:br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E67684F-624A-18DC-4967-27BB87872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838"/>
            <a:ext cx="2939966" cy="17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3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78E36-657C-5B23-D9F1-9ED538987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0465E-E133-F20A-1AB2-7ED3EA20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BD52042C-B2A7-E427-BF23-F9705A8EEA2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AE9384A-EBD1-23A8-C167-882CD5827134}"/>
              </a:ext>
            </a:extLst>
          </p:cNvPr>
          <p:cNvSpPr txBox="1"/>
          <p:nvPr/>
        </p:nvSpPr>
        <p:spPr>
          <a:xfrm>
            <a:off x="745067" y="440267"/>
            <a:ext cx="7586133" cy="3903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Estudo de Caso: A Obra da Unidade de Saúde "X“</a:t>
            </a:r>
          </a:p>
          <a:p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A Prefeitura lança um edital para construir uma UBS. No orçamento base (planilha do edital), o item </a:t>
            </a:r>
            <a:r>
              <a:rPr lang="pt-BR" b="1" dirty="0"/>
              <a:t>"Piso Vinílico Hospitalar"</a:t>
            </a:r>
            <a:r>
              <a:rPr lang="pt-BR" dirty="0"/>
              <a:t> é cotado a </a:t>
            </a:r>
            <a:r>
              <a:rPr lang="pt-BR" b="1" dirty="0"/>
              <a:t>R$ 250,00/m²</a:t>
            </a:r>
            <a:r>
              <a:rPr lang="pt-BR" dirty="0"/>
              <a:t>, enquanto a tabela oficial (SINAPI) indica </a:t>
            </a:r>
            <a:r>
              <a:rPr lang="pt-BR" b="1" dirty="0"/>
              <a:t>R$ 150,00/m²</a:t>
            </a:r>
            <a:r>
              <a:rPr lang="pt-BR" dirty="0"/>
              <a:t>.</a:t>
            </a:r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O edital é publicado com </a:t>
            </a:r>
            <a:r>
              <a:rPr lang="pt-BR" b="1" dirty="0"/>
              <a:t>Sobrepreço Unitário</a:t>
            </a:r>
            <a:r>
              <a:rPr lang="pt-BR" dirty="0"/>
              <a:t> de 66%. A empresa "Construtora Alfa" vence a licitação mantendo esse preço.</a:t>
            </a:r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r>
              <a:rPr lang="pt-BR" dirty="0"/>
              <a:t>a) De quem é a responsabilidade?</a:t>
            </a:r>
          </a:p>
        </p:txBody>
      </p:sp>
    </p:spTree>
    <p:extLst>
      <p:ext uri="{BB962C8B-B14F-4D97-AF65-F5344CB8AC3E}">
        <p14:creationId xmlns:p14="http://schemas.microsoft.com/office/powerpoint/2010/main" val="702777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3279-FBE8-900B-943D-C32467DA8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99B83-53C4-7423-1003-0A4E86EF9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A58EC0FD-446D-2CDC-C38E-9652B4F155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AD38FB9-8574-5A5B-3C3F-0C1A7C8F1BC5}"/>
              </a:ext>
            </a:extLst>
          </p:cNvPr>
          <p:cNvSpPr txBox="1"/>
          <p:nvPr/>
        </p:nvSpPr>
        <p:spPr>
          <a:xfrm>
            <a:off x="790222" y="587022"/>
            <a:ext cx="7382934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 Execução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Durante a obra, o </a:t>
            </a:r>
            <a:r>
              <a:rPr lang="pt-BR" b="1" dirty="0"/>
              <a:t>Fiscal do Contrato</a:t>
            </a:r>
            <a:r>
              <a:rPr lang="pt-BR" dirty="0"/>
              <a:t> atesta a medição de </a:t>
            </a:r>
            <a:r>
              <a:rPr lang="pt-BR" b="1" dirty="0"/>
              <a:t>1.000m²</a:t>
            </a:r>
            <a:r>
              <a:rPr lang="pt-BR" dirty="0"/>
              <a:t> de piso instalado. No entanto:</a:t>
            </a:r>
          </a:p>
          <a:p>
            <a:pPr>
              <a:lnSpc>
                <a:spcPct val="150000"/>
              </a:lnSpc>
            </a:pPr>
            <a:r>
              <a:rPr lang="pt-BR" b="1" dirty="0"/>
              <a:t>Fato A:</a:t>
            </a:r>
            <a:r>
              <a:rPr lang="pt-BR" dirty="0"/>
              <a:t> Só foram instalados </a:t>
            </a:r>
            <a:r>
              <a:rPr lang="pt-BR" b="1" dirty="0"/>
              <a:t>800m²</a:t>
            </a:r>
            <a:r>
              <a:rPr lang="pt-BR" dirty="0"/>
              <a:t> (os outros 200m² ficaram no contrapiso bruto em áreas de depósito).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Fato B:</a:t>
            </a:r>
            <a:r>
              <a:rPr lang="pt-BR" dirty="0"/>
              <a:t> O material utilizado não foi o hospitalar de alta resistência, mas um piso comum de </a:t>
            </a:r>
            <a:r>
              <a:rPr lang="pt-BR" b="1" dirty="0"/>
              <a:t>R$ 60,00/m²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Que tipo de superfaturamento temos nesta situação?</a:t>
            </a:r>
          </a:p>
        </p:txBody>
      </p:sp>
    </p:spTree>
    <p:extLst>
      <p:ext uri="{BB962C8B-B14F-4D97-AF65-F5344CB8AC3E}">
        <p14:creationId xmlns:p14="http://schemas.microsoft.com/office/powerpoint/2010/main" val="2183988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4C22E-DA78-B0E9-244E-095AD4D5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0413D-936B-B596-AFD9-B79EF5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4A5CD74E-7A5D-C2F7-EADA-73FFD805A3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4E3D2AE-29CF-B37B-6921-D19821593E4F}"/>
              </a:ext>
            </a:extLst>
          </p:cNvPr>
          <p:cNvSpPr txBox="1"/>
          <p:nvPr/>
        </p:nvSpPr>
        <p:spPr>
          <a:xfrm>
            <a:off x="553156" y="553156"/>
            <a:ext cx="766515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Tribunal de Contas realiza uma auditoria e identifica o prejuízo de </a:t>
            </a:r>
            <a:r>
              <a:rPr lang="pt-BR" b="1" dirty="0"/>
              <a:t>R$ 190.000,00</a:t>
            </a:r>
            <a:r>
              <a:rPr lang="pt-BR" dirty="0"/>
              <a:t> (diferença entre o pago e o executado).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Responsabilidade da Empresa (Alfa):</a:t>
            </a:r>
            <a:r>
              <a:rPr lang="pt-BR" dirty="0"/>
              <a:t> Deve devolver o valor recebido indevidamente. Como a empresa tentou ocultar bens, o juiz aplica a </a:t>
            </a:r>
            <a:r>
              <a:rPr lang="pt-BR" b="1" dirty="0"/>
              <a:t>Desconsideração da Personalidade Jurídica (Art. 160)</a:t>
            </a:r>
            <a:r>
              <a:rPr lang="pt-BR" dirty="0"/>
              <a:t> para atingir os bens dos sócios.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Responsabilidade do Fiscal:</a:t>
            </a:r>
            <a:r>
              <a:rPr lang="pt-BR" dirty="0"/>
              <a:t> Responde por </a:t>
            </a:r>
            <a:r>
              <a:rPr lang="pt-BR" b="1" dirty="0"/>
              <a:t>Erro Grosseiro</a:t>
            </a:r>
            <a:r>
              <a:rPr lang="pt-BR" dirty="0"/>
              <a:t>, pois atestou uma metragem que não existia e uma qualidade inferior à do edital. Ele é multado e obrigado a ressarcir o erário solidariamente com a empresa.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Responsabilidade do Orçamentista:</a:t>
            </a:r>
            <a:r>
              <a:rPr lang="pt-BR" dirty="0"/>
              <a:t> Recebe sanção administrativa por não ter consultado as tabelas oficiais (SINAPI) na fase de planejamento, gerando o sobrepreço inicial.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85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45D8-48D7-9EF2-E930-6366C7CCF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D379E-255E-775E-C8E0-34E0B12F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2661FE26-8299-57FC-6466-C8E7AB5095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41E6762-3C9B-FEB3-7066-EEF828DAA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1042987"/>
            <a:ext cx="8696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9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34DC6-DE94-FB5B-9204-0581C0B66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9C37B-9582-F8C5-A431-934F3101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E74611A6-C129-C590-2A07-FE99F65ADD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4E1839-CEB1-A63E-65A5-D15E25312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7993420" cy="42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7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7792F-D8DA-7BC2-C595-BDA08B94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28FB5-A8ED-5762-424F-E2FC5DC0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34A6F18A-87E9-167B-A7F6-4B4CA8C4DD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260B83-AD08-47A9-B937-048279AE10D5}"/>
              </a:ext>
            </a:extLst>
          </p:cNvPr>
          <p:cNvSpPr txBox="1"/>
          <p:nvPr/>
        </p:nvSpPr>
        <p:spPr>
          <a:xfrm>
            <a:off x="553156" y="485422"/>
            <a:ext cx="8105422" cy="360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Prevenção ao Superfaturamento (Fase de Execução)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Aqui o foco é a </a:t>
            </a:r>
            <a:r>
              <a:rPr lang="pt-BR" b="1" dirty="0"/>
              <a:t>fiscalização rigorosa</a:t>
            </a:r>
            <a:r>
              <a:rPr lang="pt-BR" dirty="0"/>
              <a:t>. O superfaturamento é um desvio de execução.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Segregação de Funções (Art. 7º):</a:t>
            </a:r>
            <a:r>
              <a:rPr lang="pt-BR" dirty="0"/>
              <a:t> Quem planeja não licita, e quem licita não fiscaliza. Isso evita "acordos" entre o orçamentista e o fiscal para ignorar preços altos.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Diário de Obra Digital e Medições Reais:</a:t>
            </a:r>
            <a:r>
              <a:rPr lang="pt-BR" dirty="0"/>
              <a:t> Proibir medições por "estimativa". O pagamento só deve ocorrer após a comprovação física (fotos, relatórios técnicos, ensaios de qualidade).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Gestão de Aditivos:</a:t>
            </a:r>
            <a:r>
              <a:rPr lang="pt-BR" dirty="0"/>
              <a:t> Limitar alterações contratuais. A Lei 14.133 exige justificativa técnica robusta para qualquer acréscimo, verificando se o novo item não está com preço acima de mercado (evitando o "jogo de planilha").</a:t>
            </a:r>
          </a:p>
        </p:txBody>
      </p:sp>
    </p:spTree>
    <p:extLst>
      <p:ext uri="{BB962C8B-B14F-4D97-AF65-F5344CB8AC3E}">
        <p14:creationId xmlns:p14="http://schemas.microsoft.com/office/powerpoint/2010/main" val="1516446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820F-7715-136E-F108-5EF178298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21026-ECC2-5D54-F07A-BA47A1E4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814615A2-3BC2-D811-B682-58B4688F0B7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6992CD-3979-009F-1CEB-935C66E68121}"/>
              </a:ext>
            </a:extLst>
          </p:cNvPr>
          <p:cNvSpPr txBox="1"/>
          <p:nvPr/>
        </p:nvSpPr>
        <p:spPr>
          <a:xfrm>
            <a:off x="965200" y="304801"/>
            <a:ext cx="7213600" cy="522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INEXEQUIBILIDADE DA PROPOSTA</a:t>
            </a:r>
          </a:p>
          <a:p>
            <a:pPr algn="ctr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A lei nova busca evitar que o "barato saia caro". O processo funciona assim: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§ 4º No caso de obras e serviços de engenharia, serão consideradas inexequíveis as propostas cujos valores forem inferiores a 75% (setenta e cinco por cento) do valor orçado pela Administração.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O Princípio do Contraditório:</a:t>
            </a:r>
            <a:r>
              <a:rPr lang="pt-BR" dirty="0"/>
              <a:t> A empresa não é desclassificada automaticamente. O pregoeiro </a:t>
            </a:r>
            <a:r>
              <a:rPr lang="pt-BR" b="1" dirty="0"/>
              <a:t>deve</a:t>
            </a:r>
            <a:r>
              <a:rPr lang="pt-BR" dirty="0"/>
              <a:t> chamar a empresa e dizer: </a:t>
            </a:r>
            <a:r>
              <a:rPr lang="pt-BR" i="1" dirty="0"/>
              <a:t>"Olha, seu preço está muito baixo. Como você vai conseguir entregar isso sem perder dinheiro?"</a:t>
            </a:r>
            <a:r>
              <a:rPr lang="pt-BR" dirty="0"/>
              <a:t>.</a:t>
            </a:r>
          </a:p>
          <a:p>
            <a:pPr>
              <a:lnSpc>
                <a:spcPct val="150000"/>
              </a:lnSpc>
            </a:pPr>
            <a:r>
              <a:rPr lang="pt-BR" dirty="0"/>
              <a:t>§ 5º Nas contratações de obras e serviços de engenharia, será exigida garantia adicional do licitante vencedor cuja proposta for inferior a 85% (oitenta e cinco por cento) do valor orçado pela Administração, equivalente à diferença entre este último e o valor da proposta, sem prejuízo das demais garantias exigíveis de acordo com esta Lei.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51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0C20D-2C5E-DCEE-79A2-AAEDE649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A899D-4E2B-8558-5E4E-86B43B99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433DB8B5-D3A8-A91A-D1F0-8BFA7EF42F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171800-E6C5-3264-835D-448D81C8E6F6}"/>
              </a:ext>
            </a:extLst>
          </p:cNvPr>
          <p:cNvSpPr txBox="1"/>
          <p:nvPr/>
        </p:nvSpPr>
        <p:spPr>
          <a:xfrm>
            <a:off x="406400" y="462844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Podemos desclassificar "de cara"?</a:t>
            </a:r>
          </a:p>
          <a:p>
            <a:endParaRPr lang="pt-BR" b="1" dirty="0"/>
          </a:p>
          <a:p>
            <a:pPr>
              <a:lnSpc>
                <a:spcPct val="200000"/>
              </a:lnSpc>
            </a:pPr>
            <a:r>
              <a:rPr lang="pt-BR" b="1" dirty="0"/>
              <a:t>Não.</a:t>
            </a:r>
            <a:r>
              <a:rPr lang="pt-BR" dirty="0"/>
              <a:t> Este é o erro mais comum que gera anulações de licitações. O entendimento do </a:t>
            </a:r>
            <a:r>
              <a:rPr lang="pt-BR" b="1" dirty="0"/>
              <a:t>TCU</a:t>
            </a:r>
            <a:r>
              <a:rPr lang="pt-BR" dirty="0"/>
              <a:t> e a própria redação da Lei 14.133/2021 (Art. 59, § 2º) deixam claro que a desclassificação por inexequibilidade </a:t>
            </a:r>
            <a:r>
              <a:rPr lang="pt-BR" b="1" dirty="0"/>
              <a:t>não é automática</a:t>
            </a:r>
            <a:r>
              <a:rPr lang="pt-BR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pt-BR" b="1" dirty="0"/>
              <a:t>Regra de Ouro:</a:t>
            </a:r>
            <a:r>
              <a:rPr lang="pt-BR" dirty="0"/>
              <a:t> Antes de desclassificar, a Administração </a:t>
            </a:r>
            <a:r>
              <a:rPr lang="pt-BR" b="1" dirty="0"/>
              <a:t>DEVE</a:t>
            </a:r>
            <a:r>
              <a:rPr lang="pt-BR" dirty="0"/>
              <a:t> dar ao licitante a oportunidade de demonstrar que sua proposta é exequível (o chamado "contraditório prévio").</a:t>
            </a:r>
          </a:p>
          <a:p>
            <a:pPr algn="ctr">
              <a:lnSpc>
                <a:spcPct val="200000"/>
              </a:lnSpc>
            </a:pPr>
            <a:r>
              <a:rPr lang="pt-BR" sz="1300" dirty="0"/>
              <a:t>A Administração quer pagar o melhor preço possível (economia), mas ela </a:t>
            </a:r>
            <a:r>
              <a:rPr lang="pt-BR" sz="1300" b="1" dirty="0"/>
              <a:t>não pode</a:t>
            </a:r>
            <a:r>
              <a:rPr lang="pt-BR" sz="1300" dirty="0"/>
              <a:t> aceitar um preço que seja tecnicamente impossível de cumprir. Se o valor não cobre nem os salários dos funcionários ou os materiais básicos, a proposta é considerada inexequível e deve ser desclassificada, a menos que a empresa prove o contrário através de documentos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577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DD7C2-2E1A-2FBE-039A-EFF056153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2838B-6E59-6815-C662-D42697A0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44D019FE-1894-124E-B4E0-9E359175B7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3FCF1E-1559-6397-3CAF-95FE34D83309}"/>
              </a:ext>
            </a:extLst>
          </p:cNvPr>
          <p:cNvSpPr txBox="1"/>
          <p:nvPr/>
        </p:nvSpPr>
        <p:spPr>
          <a:xfrm>
            <a:off x="620889" y="316089"/>
            <a:ext cx="739422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que pedir para comprovar a exequibilidade?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Se a proposta acendeu o alerta vermelho (abaixo dos 75% ou suspeita), você deve exigir que o proponente apresente: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Planilha de Custos Detalhada:</a:t>
            </a:r>
            <a:r>
              <a:rPr lang="pt-BR" dirty="0"/>
              <a:t> Composição de preços unitários.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Documentos de Suporte:</a:t>
            </a:r>
            <a:r>
              <a:rPr lang="pt-BR" dirty="0"/>
              <a:t> Notas fiscais de compra de insumos recentes, contratos de exclusividade com fornecedores ou comprovantes de que possui equipamentos próprios (o que reduz o custo).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Metodologia de Trabalho:</a:t>
            </a:r>
            <a:r>
              <a:rPr lang="pt-BR" dirty="0"/>
              <a:t> Explicação técnica de como ele consegue ser mais eficiente que os concorrentes (</a:t>
            </a:r>
            <a:r>
              <a:rPr lang="pt-BR" dirty="0" err="1"/>
              <a:t>ex</a:t>
            </a:r>
            <a:r>
              <a:rPr lang="pt-BR" dirty="0"/>
              <a:t>: tecnologia nova, logística privilegiada).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Convenções Coletivas:</a:t>
            </a:r>
            <a:r>
              <a:rPr lang="pt-BR" dirty="0"/>
              <a:t> Prova de que os salários e encargos sociais estão sendo respeitados.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828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5911F-9C86-56DF-E560-EAFFECE2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3FA98-7E3E-D2B5-26BC-FF2E003A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77BBD53D-455A-4C63-24FA-3B068E99C9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5CADF1-0AB2-BB50-6FA5-D23F9A3F405A}"/>
              </a:ext>
            </a:extLst>
          </p:cNvPr>
          <p:cNvSpPr txBox="1"/>
          <p:nvPr/>
        </p:nvSpPr>
        <p:spPr>
          <a:xfrm>
            <a:off x="598311" y="372533"/>
            <a:ext cx="804897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Como prevenir propostas inexequíveis?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 melhor prevenção é um </a:t>
            </a:r>
            <a:r>
              <a:rPr lang="pt-BR" b="1" dirty="0"/>
              <a:t>Edital bem feito</a:t>
            </a:r>
            <a:r>
              <a:rPr lang="pt-BR" dirty="0"/>
              <a:t>. Use estes mecanismos da Nova Lei: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Diligências (Art. 59, § 2º):</a:t>
            </a:r>
            <a:r>
              <a:rPr lang="pt-BR" dirty="0"/>
              <a:t> Realizar vistorias ou pedir esclarecimentos técnicos durante a fase de julgamento.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Garantia Adicional (Art. 96 a 102):</a:t>
            </a:r>
            <a:r>
              <a:rPr lang="pt-BR" dirty="0"/>
              <a:t> A lei permite exigir uma garantia maior (Seguro-Garantia) se a proposta for muito baixa (entre 75% e 85% do valor orçado), para mitigar o risco de abandono da obra.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Matriz de Riscos:</a:t>
            </a:r>
            <a:r>
              <a:rPr lang="pt-BR" dirty="0"/>
              <a:t> Definir claramente de quem é a responsabilidade por imprevistos, evitando que a empresa aceite um preço baixo esperando "ganhar no aditivo" depois.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28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B834B-22BD-0FB0-9775-22DAF3BF6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39CE8-BC6E-0403-C46B-94F6C34C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E9D4BA41-8FE1-A515-4823-44AEB1DDBB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81C3779-F1F2-03E1-5CC5-694B08B56C24}"/>
              </a:ext>
            </a:extLst>
          </p:cNvPr>
          <p:cNvSpPr txBox="1"/>
          <p:nvPr/>
        </p:nvSpPr>
        <p:spPr>
          <a:xfrm>
            <a:off x="4110098" y="158750"/>
            <a:ext cx="4909723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Objetivos: art. 11, NLL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1. selecionar a proposta apta a gerar o </a:t>
            </a:r>
            <a:r>
              <a:rPr lang="pt-BR" b="1" dirty="0"/>
              <a:t>resultado mais vantajoso para a AP: </a:t>
            </a:r>
            <a:r>
              <a:rPr lang="pt-BR" dirty="0"/>
              <a:t>deve-se observar</a:t>
            </a:r>
          </a:p>
          <a:p>
            <a:pPr>
              <a:lnSpc>
                <a:spcPct val="150000"/>
              </a:lnSpc>
            </a:pPr>
            <a:r>
              <a:rPr lang="pt-BR" dirty="0"/>
              <a:t>o </a:t>
            </a:r>
            <a:r>
              <a:rPr lang="pt-BR" b="1" dirty="0"/>
              <a:t>ciclo de vida do objeto</a:t>
            </a:r>
            <a:r>
              <a:rPr lang="pt-BR" dirty="0"/>
              <a:t>: deve-se avaliar o uso do objeto contrato no tempo – (+barato durável X + caro + durável – ex. pneus de automóveis)</a:t>
            </a:r>
            <a:br>
              <a:rPr lang="pt-BR" dirty="0"/>
            </a:br>
            <a:r>
              <a:rPr lang="pt-BR" dirty="0"/>
              <a:t>2. assegurar a </a:t>
            </a:r>
            <a:r>
              <a:rPr lang="pt-BR" b="1" dirty="0"/>
              <a:t>justa competição: </a:t>
            </a:r>
            <a:r>
              <a:rPr lang="pt-BR" dirty="0"/>
              <a:t>trata-se da exigência de que a licitação se baseie no respeito ao devido processo legal e aos demais direitos e garantias fundamentais, mas sempre pautados na lei e na vinculação ao edital.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EB0EA3-2C14-F5CD-9B33-DD4523BFE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8750"/>
            <a:ext cx="3538599" cy="33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083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E729F-3268-C0AA-C56F-E4D64BFD3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38288-468B-D9DD-D892-AFF767F3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45A61C11-1CED-47C8-400C-12F6764182F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B06C6DB-FD45-1E01-0CD0-B89D503E2A5C}"/>
              </a:ext>
            </a:extLst>
          </p:cNvPr>
          <p:cNvSpPr txBox="1"/>
          <p:nvPr/>
        </p:nvSpPr>
        <p:spPr>
          <a:xfrm>
            <a:off x="609600" y="361244"/>
            <a:ext cx="79360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b="1" dirty="0"/>
              <a:t>75% PARA OBRAS E ENGENHARIA, E MATERIAIS? QUAL DESCONTO ADOTAR?</a:t>
            </a:r>
          </a:p>
          <a:p>
            <a:pPr algn="ctr">
              <a:lnSpc>
                <a:spcPct val="200000"/>
              </a:lnSpc>
            </a:pPr>
            <a:endParaRPr lang="pt-BR" b="1" dirty="0"/>
          </a:p>
          <a:p>
            <a:pPr>
              <a:lnSpc>
                <a:spcPct val="200000"/>
              </a:lnSpc>
            </a:pPr>
            <a:r>
              <a:rPr lang="pt-BR" b="1" dirty="0"/>
              <a:t>1. O que a Lei 14.133/2021 realmente diz:</a:t>
            </a:r>
          </a:p>
          <a:p>
            <a:pPr>
              <a:lnSpc>
                <a:spcPct val="200000"/>
              </a:lnSpc>
            </a:pPr>
            <a:endParaRPr lang="pt-BR" b="1" dirty="0"/>
          </a:p>
          <a:p>
            <a:pPr>
              <a:lnSpc>
                <a:spcPct val="200000"/>
              </a:lnSpc>
            </a:pPr>
            <a:r>
              <a:rPr lang="pt-BR" b="1" dirty="0"/>
              <a:t>Para Obras e Serviços de Engenharia (Art. 59, § 4º):</a:t>
            </a:r>
            <a:r>
              <a:rPr lang="pt-BR" dirty="0"/>
              <a:t> A lei é clara e traz o número de </a:t>
            </a:r>
            <a:r>
              <a:rPr lang="pt-BR" b="1" dirty="0"/>
              <a:t>75%</a:t>
            </a:r>
            <a:r>
              <a:rPr lang="pt-BR" dirty="0"/>
              <a:t> do valor orçado como a linha de corte para a presunção de inexequibilidade.</a:t>
            </a:r>
          </a:p>
          <a:p>
            <a:pPr>
              <a:lnSpc>
                <a:spcPct val="200000"/>
              </a:lnSpc>
            </a:pPr>
            <a:r>
              <a:rPr lang="pt-BR" b="1" dirty="0"/>
              <a:t>Para Bens e Serviços Comuns (Art. 59, inciso III):</a:t>
            </a:r>
            <a:r>
              <a:rPr lang="pt-BR" dirty="0"/>
              <a:t> A lei </a:t>
            </a:r>
            <a:r>
              <a:rPr lang="pt-BR" b="1" dirty="0"/>
              <a:t>não fixa percentual</a:t>
            </a:r>
            <a:r>
              <a:rPr lang="pt-BR" dirty="0"/>
              <a:t>. Ela diz que serão desclassificadas as propostas que "apresentem preços manifestamente inexequíveis".</a:t>
            </a:r>
          </a:p>
          <a:p>
            <a:pPr>
              <a:lnSpc>
                <a:spcPct val="200000"/>
              </a:lnSpc>
            </a:pPr>
            <a:endParaRPr lang="pt-BR" dirty="0"/>
          </a:p>
          <a:p>
            <a:pPr>
              <a:lnSpc>
                <a:spcPct val="200000"/>
              </a:lnSpc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262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99C2B-3CE4-0F9E-E894-FEFA9925E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8FF05-9370-2EA9-B93B-E2449D68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AA4DC668-1F53-16D4-111E-35F7CB7D97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B479756-0518-2484-ACA7-45AE39AA265A}"/>
              </a:ext>
            </a:extLst>
          </p:cNvPr>
          <p:cNvSpPr txBox="1"/>
          <p:nvPr/>
        </p:nvSpPr>
        <p:spPr>
          <a:xfrm>
            <a:off x="925689" y="361244"/>
            <a:ext cx="77780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Há uma regra de 50%?</a:t>
            </a:r>
          </a:p>
          <a:p>
            <a:endParaRPr lang="pt-BR" dirty="0"/>
          </a:p>
          <a:p>
            <a:r>
              <a:rPr lang="pt-BR" dirty="0"/>
              <a:t>Geralmente, o número de 50% aparece em dois contextos, mas </a:t>
            </a:r>
            <a:r>
              <a:rPr lang="pt-BR" b="1" dirty="0"/>
              <a:t>não como uma regra impositiva da Lei 14.133</a:t>
            </a:r>
            <a:r>
              <a:rPr lang="pt-BR" dirty="0"/>
              <a:t>:</a:t>
            </a:r>
          </a:p>
          <a:p>
            <a:endParaRPr lang="pt-BR" b="1" dirty="0"/>
          </a:p>
          <a:p>
            <a:r>
              <a:rPr lang="pt-BR" b="1" dirty="0"/>
              <a:t>Instruções Normativas (</a:t>
            </a:r>
            <a:r>
              <a:rPr lang="pt-BR" b="1" dirty="0" err="1"/>
              <a:t>INs</a:t>
            </a:r>
            <a:r>
              <a:rPr lang="pt-BR" b="1" dirty="0"/>
              <a:t>):</a:t>
            </a:r>
            <a:r>
              <a:rPr lang="pt-BR" dirty="0"/>
              <a:t> Algumas normas infralegais (como a IN 73/2020 do Governo Federal, que ainda ecoa em muitos órgãos) sugerem que propostas abaixo de 50% do valor estimado devem ser analisadas com cautela redobrada.</a:t>
            </a:r>
          </a:p>
          <a:p>
            <a:endParaRPr lang="pt-BR" b="1" dirty="0"/>
          </a:p>
          <a:p>
            <a:r>
              <a:rPr lang="pt-BR" b="1" dirty="0"/>
              <a:t>Jurisprudência do TCU:</a:t>
            </a:r>
            <a:r>
              <a:rPr lang="pt-BR" dirty="0"/>
              <a:t> O TCU costuma aceitar que a Administração utilize critérios de editais anteriores onde os 50% eram usados como um "alerta" para diligência, mas reforça que </a:t>
            </a:r>
            <a:r>
              <a:rPr lang="pt-BR" b="1" dirty="0"/>
              <a:t>cada caso é um caso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Devemos seguir o Artigo 59, § 2º:</a:t>
            </a:r>
          </a:p>
          <a:p>
            <a:endParaRPr lang="pt-BR" dirty="0"/>
          </a:p>
          <a:p>
            <a:r>
              <a:rPr lang="pt-BR" dirty="0"/>
              <a:t>No caso de bens e serviços comuns, para efeito de exame de exequibilidade ou de sobrepreço, deverão ser estabelecidos os critérios de aceitabilidade de preços, admitida a adoção de métodos estatísticos, examinados a conformidade e o histórico de preços dos licitantes.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450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C089-14E1-FCCF-369F-AA961A2DD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CC760-883F-5BCA-4EAC-86EF4ADF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19309557-1512-641E-1CF6-24BC19DB7A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1E407B3-12D6-7BF1-8ABD-DDA7130AD38B}"/>
              </a:ext>
            </a:extLst>
          </p:cNvPr>
          <p:cNvSpPr txBox="1"/>
          <p:nvPr/>
        </p:nvSpPr>
        <p:spPr>
          <a:xfrm>
            <a:off x="146756" y="440267"/>
            <a:ext cx="8997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1. Inexequibilidade Legal (Irrenunciável)</a:t>
            </a:r>
          </a:p>
          <a:p>
            <a:r>
              <a:rPr lang="pt-BR" dirty="0"/>
              <a:t>Ocorre quando a proposta fere leis de ordem pública. É o tipo mais fácil de desclassificar, pois não há "eficiência" que justifique o descumprimento da lei.</a:t>
            </a:r>
          </a:p>
          <a:p>
            <a:r>
              <a:rPr lang="pt-BR" b="1" dirty="0"/>
              <a:t>Encargos Trabalhistas:</a:t>
            </a:r>
            <a:r>
              <a:rPr lang="pt-BR" dirty="0"/>
              <a:t> O valor proposto não cobre o salário mínimo da categoria (CCT) ou os tributos sociais (INSS/FGTS).</a:t>
            </a:r>
          </a:p>
          <a:p>
            <a:r>
              <a:rPr lang="pt-BR" b="1" dirty="0"/>
              <a:t>Tributos Mínimos:</a:t>
            </a:r>
            <a:r>
              <a:rPr lang="pt-BR" dirty="0"/>
              <a:t> A empresa propõe um valor inferior aos impostos obrigatórios que incidem sobre a nota fiscal.</a:t>
            </a:r>
          </a:p>
          <a:p>
            <a:r>
              <a:rPr lang="pt-BR" b="1" dirty="0"/>
              <a:t>Exemplo:</a:t>
            </a:r>
            <a:r>
              <a:rPr lang="pt-BR" dirty="0"/>
              <a:t> O salário base da categoria é R$ 2.000,00, mas a planilha da empresa prevê apenas R$ 1.500,00.</a:t>
            </a:r>
          </a:p>
          <a:p>
            <a:endParaRPr lang="pt-BR" dirty="0"/>
          </a:p>
          <a:p>
            <a:r>
              <a:rPr lang="pt-BR" b="1" dirty="0"/>
              <a:t>2. Inexequibilidade Técnica (Metodológica)</a:t>
            </a:r>
          </a:p>
          <a:p>
            <a:r>
              <a:rPr lang="pt-BR" dirty="0"/>
              <a:t>Acontece quando o preço é baixo porque a empresa ignorou etapas essenciais da execução ou usou premissas técnicas impossíveis.</a:t>
            </a:r>
          </a:p>
          <a:p>
            <a:r>
              <a:rPr lang="pt-BR" b="1" dirty="0"/>
              <a:t>Produtividade Irreal:</a:t>
            </a:r>
            <a:r>
              <a:rPr lang="pt-BR" dirty="0"/>
              <a:t> A empresa diz que um pedreiro consegue assentar 500m² de piso por dia (quando a média é 20m²).</a:t>
            </a:r>
          </a:p>
          <a:p>
            <a:r>
              <a:rPr lang="pt-BR" b="1" dirty="0"/>
              <a:t>Logística Subestimada:</a:t>
            </a:r>
            <a:r>
              <a:rPr lang="pt-BR" dirty="0"/>
              <a:t> O fornecedor esquece de calcular o frete para uma entrega em região de difícil acesso (</a:t>
            </a:r>
            <a:r>
              <a:rPr lang="pt-BR" dirty="0" err="1"/>
              <a:t>ex</a:t>
            </a:r>
            <a:r>
              <a:rPr lang="pt-BR" dirty="0"/>
              <a:t>: interior da Amazônia).</a:t>
            </a:r>
          </a:p>
          <a:p>
            <a:r>
              <a:rPr lang="pt-BR" b="1" dirty="0"/>
              <a:t>Exemplo:</a:t>
            </a:r>
            <a:r>
              <a:rPr lang="pt-BR" dirty="0"/>
              <a:t> Uma proposta de limpeza que não prevê o custo dos equipamentos de proteção (EPIs) necessários.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6905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5D517-7058-3720-B54C-F6D0649B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2892F-B318-F629-08D2-75EC9B13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F8FE04F7-BB46-4A04-B97B-D4766766F4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0F171C7-86BF-507F-1C32-67EA22D46AD4}"/>
              </a:ext>
            </a:extLst>
          </p:cNvPr>
          <p:cNvSpPr txBox="1"/>
          <p:nvPr/>
        </p:nvSpPr>
        <p:spPr>
          <a:xfrm>
            <a:off x="440267" y="508000"/>
            <a:ext cx="828604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3. Inexequibilidade por Omissão de Insumos</a:t>
            </a:r>
          </a:p>
          <a:p>
            <a:pPr>
              <a:lnSpc>
                <a:spcPct val="150000"/>
              </a:lnSpc>
            </a:pPr>
            <a:r>
              <a:rPr lang="pt-BR" dirty="0"/>
              <a:t>É a famosa "proposta incompleta". A empresa foca no item principal e esquece os custos acessórios que compõem o preço global.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Omissão de BDI:</a:t>
            </a:r>
            <a:r>
              <a:rPr lang="pt-BR" dirty="0"/>
              <a:t> A empresa não previu Lucro ou Despesas Indiretas (Administração Central).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Materiais Esquecidos:</a:t>
            </a:r>
            <a:r>
              <a:rPr lang="pt-BR" dirty="0"/>
              <a:t> Em uma pintura, cotar a tinta, mas esquecer lixas, solventes e pincéis.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4. Inexequibilidade Presumida (Critério Objetivo)</a:t>
            </a:r>
          </a:p>
          <a:p>
            <a:pPr>
              <a:lnSpc>
                <a:spcPct val="150000"/>
              </a:lnSpc>
            </a:pPr>
            <a:r>
              <a:rPr lang="pt-BR" dirty="0"/>
              <a:t>Este é o tipo trazido pela </a:t>
            </a:r>
            <a:r>
              <a:rPr lang="pt-BR" b="1" dirty="0"/>
              <a:t>Lei 14.133/2021 (Art. 59, § 4º)</a:t>
            </a:r>
            <a:r>
              <a:rPr lang="pt-BR" dirty="0"/>
              <a:t> para obras e serviços de engenharia.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O critério:</a:t>
            </a:r>
            <a:r>
              <a:rPr lang="pt-BR" dirty="0"/>
              <a:t> Propostas inferiores a </a:t>
            </a:r>
            <a:r>
              <a:rPr lang="pt-BR" b="1" dirty="0"/>
              <a:t>75%</a:t>
            </a:r>
            <a:r>
              <a:rPr lang="pt-BR" dirty="0"/>
              <a:t> do valor orçado pela Administração.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Importância:</a:t>
            </a:r>
            <a:r>
              <a:rPr lang="pt-BR" dirty="0"/>
              <a:t> É uma "presunção relativa". O licitante ainda pode tentar provar que é exequível, mas o ônus da prova é muito maior.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905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4F20-76AD-6CC5-5EDC-C4DE32C42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B0106-066F-391F-72BD-764DB542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22A2A8FB-67C1-0462-776F-5FA3DC7C45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3CEBCB7-F7C0-8DF2-6314-8F49177A4D42}"/>
              </a:ext>
            </a:extLst>
          </p:cNvPr>
          <p:cNvSpPr txBox="1"/>
          <p:nvPr/>
        </p:nvSpPr>
        <p:spPr>
          <a:xfrm>
            <a:off x="609600" y="575733"/>
            <a:ext cx="822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Prevenção à Inexequibilidade (Fase de Seleção)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O objetivo aqui é evitar a </a:t>
            </a:r>
            <a:r>
              <a:rPr lang="pt-BR" b="1" dirty="0"/>
              <a:t>"Aventura Licitatória"</a:t>
            </a:r>
            <a:r>
              <a:rPr lang="pt-BR" dirty="0"/>
              <a:t> (empresas que dão lance baixo só para ganhar e depois abandonam).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Diligência Técnica Obrigatória (Art. 59, § 2º):</a:t>
            </a:r>
            <a:r>
              <a:rPr lang="pt-BR" dirty="0"/>
              <a:t> Se o preço for suspeito, o Agente de Contratação </a:t>
            </a:r>
            <a:r>
              <a:rPr lang="pt-BR" b="1" dirty="0"/>
              <a:t>deve</a:t>
            </a:r>
            <a:r>
              <a:rPr lang="pt-BR" dirty="0"/>
              <a:t> exigir a comprovação da exequibilidade (notas fiscais de insumos, prova de logística própria).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Seguro-Garantia (Art. 96 a 102):</a:t>
            </a:r>
            <a:r>
              <a:rPr lang="pt-BR" dirty="0"/>
              <a:t> A Nova Lei permite exigir garantia de até </a:t>
            </a:r>
            <a:r>
              <a:rPr lang="pt-BR" b="1" dirty="0"/>
              <a:t>10%</a:t>
            </a:r>
            <a:r>
              <a:rPr lang="pt-BR" dirty="0"/>
              <a:t> do valor do contrato (ou até </a:t>
            </a:r>
            <a:r>
              <a:rPr lang="pt-BR" b="1" dirty="0"/>
              <a:t>30%</a:t>
            </a:r>
            <a:r>
              <a:rPr lang="pt-BR" dirty="0"/>
              <a:t> em obras de grande vulto (art. 99). Se a empresa quebrar, a seguradora assume a conclusão do objeto.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Garantia Adicional:</a:t>
            </a:r>
            <a:r>
              <a:rPr lang="pt-BR" dirty="0"/>
              <a:t> Em casos de propostas muito baixas (entre 75% e 85% do valor orçado em engenharia), a Administração pode exigir uma garantia extra para assinar o contrato, servindo como um "colchão de segurança“ (art. 59, § 5º)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801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C7D11-E566-0C73-919F-E28C0473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4F5FC-A286-A409-BDE2-9A6FC4E5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1E44FCC6-D07A-27BA-E5C1-9FBCED20196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928092B-617B-C598-FF38-FB382122E8ED}"/>
              </a:ext>
            </a:extLst>
          </p:cNvPr>
          <p:cNvSpPr txBox="1"/>
          <p:nvPr/>
        </p:nvSpPr>
        <p:spPr>
          <a:xfrm>
            <a:off x="1095023" y="0"/>
            <a:ext cx="713457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Instrumentos de Apoio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São as ferramentas que o gestor utiliza para garantir que não haja sobrepreço ou superfaturamento.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Catálogo Eletrônico de Padronização:</a:t>
            </a:r>
            <a:r>
              <a:rPr lang="pt-BR" dirty="0"/>
              <a:t> Evita sobrepreço ao padronizar itens e preços de referência para toda a Administração.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Matriz de Riscos (Art. 103):</a:t>
            </a:r>
            <a:r>
              <a:rPr lang="pt-BR" dirty="0"/>
              <a:t> Instrumento que define preventivamente quem assume os riscos da execução, evitando aditivos desnecessários (superfaturamento).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Planos de Contratações Anuais (PCA):</a:t>
            </a:r>
            <a:r>
              <a:rPr lang="pt-BR" dirty="0"/>
              <a:t> Ajuda na economia de escala; comprar em lote reduz o risco de preços unitários elevados.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Pré-qualificação:</a:t>
            </a:r>
            <a:r>
              <a:rPr lang="pt-BR" dirty="0"/>
              <a:t> Permite selecionar previamente fornecedores e produtos que já comprovaram exequibilidade e qualidade.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9879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BB845-9E42-5F35-4D29-C6334DBBB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17ED5-BC39-F795-65E6-F60264BF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387BF726-A7A0-9195-E0F3-D7A301A312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4917F28-34A2-57AA-2776-56193A962E90}"/>
              </a:ext>
            </a:extLst>
          </p:cNvPr>
          <p:cNvSpPr txBox="1"/>
          <p:nvPr/>
        </p:nvSpPr>
        <p:spPr>
          <a:xfrm>
            <a:off x="512388" y="214489"/>
            <a:ext cx="8319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Normativas</a:t>
            </a:r>
          </a:p>
          <a:p>
            <a:endParaRPr lang="pt-BR" dirty="0"/>
          </a:p>
          <a:p>
            <a:r>
              <a:rPr lang="pt-BR" dirty="0"/>
              <a:t>A Nova Lei não caminha sozinha. Ela depende de um conjunto de regras complementares.</a:t>
            </a:r>
          </a:p>
          <a:p>
            <a:endParaRPr lang="pt-BR" b="1" dirty="0"/>
          </a:p>
          <a:p>
            <a:r>
              <a:rPr lang="pt-BR" b="1" dirty="0"/>
              <a:t>Instruções Normativas (</a:t>
            </a:r>
            <a:r>
              <a:rPr lang="pt-BR" b="1" dirty="0" err="1"/>
              <a:t>INs</a:t>
            </a:r>
            <a:r>
              <a:rPr lang="pt-BR" b="1" dirty="0"/>
              <a:t>):</a:t>
            </a:r>
            <a:r>
              <a:rPr lang="pt-BR" dirty="0"/>
              <a:t> Definem os ritos detalhados (</a:t>
            </a:r>
            <a:r>
              <a:rPr lang="pt-BR" dirty="0" err="1"/>
              <a:t>ex</a:t>
            </a:r>
            <a:r>
              <a:rPr lang="pt-BR" dirty="0"/>
              <a:t>: a </a:t>
            </a:r>
            <a:r>
              <a:rPr lang="pt-BR" b="1" dirty="0"/>
              <a:t>IN 65/2021</a:t>
            </a:r>
            <a:r>
              <a:rPr lang="pt-BR" dirty="0"/>
              <a:t> que regulamenta a pesquisa de preços).</a:t>
            </a:r>
          </a:p>
          <a:p>
            <a:endParaRPr lang="pt-BR" b="1" dirty="0"/>
          </a:p>
          <a:p>
            <a:r>
              <a:rPr lang="pt-BR" b="1" dirty="0"/>
              <a:t>Tabelas de Referência Oficiais:</a:t>
            </a:r>
            <a:r>
              <a:rPr lang="pt-BR" dirty="0"/>
              <a:t> Para evitar o sobrepreço, a lei impõe o uso do </a:t>
            </a:r>
            <a:r>
              <a:rPr lang="pt-BR" b="1" dirty="0"/>
              <a:t>SINAPI</a:t>
            </a:r>
            <a:r>
              <a:rPr lang="pt-BR" dirty="0"/>
              <a:t> (obras civis) e </a:t>
            </a:r>
            <a:r>
              <a:rPr lang="pt-BR" b="1" dirty="0"/>
              <a:t>SICRO</a:t>
            </a:r>
            <a:r>
              <a:rPr lang="pt-BR" dirty="0"/>
              <a:t> (rodovias) como limite máximo.</a:t>
            </a:r>
          </a:p>
          <a:p>
            <a:endParaRPr lang="pt-BR" b="1" dirty="0"/>
          </a:p>
          <a:p>
            <a:r>
              <a:rPr lang="pt-BR" b="1" dirty="0"/>
              <a:t>Editais-Padrão:</a:t>
            </a:r>
            <a:r>
              <a:rPr lang="pt-BR" dirty="0"/>
              <a:t> O uso de modelos da AGU ou de órgãos de controle reduz erros na fase de julgamento de exequibilidade.</a:t>
            </a:r>
          </a:p>
          <a:p>
            <a:endParaRPr lang="pt-BR" b="1" dirty="0"/>
          </a:p>
          <a:p>
            <a:r>
              <a:rPr lang="pt-BR" b="1" dirty="0"/>
              <a:t>LINDB:</a:t>
            </a:r>
            <a:r>
              <a:rPr lang="pt-BR" dirty="0"/>
              <a:t> A Lei de Introdução às Normas do Direito Brasileiro protege o gestor que não agiu com "erro grosseiro".</a:t>
            </a:r>
          </a:p>
          <a:p>
            <a:endParaRPr lang="pt-BR" dirty="0"/>
          </a:p>
          <a:p>
            <a:r>
              <a:rPr lang="pt-BR" b="1" dirty="0"/>
              <a:t>Súmula 262 do TCU</a:t>
            </a:r>
            <a:r>
              <a:rPr lang="pt-BR" dirty="0"/>
              <a:t>: O critério definido no art. 48, inciso II, § 1º, alíneas “a” e “b”, da Lei nº 8.666/93 conduz a uma presunção relativa de inexequibilidade de preços, devendo a Administração dar à licitante a oportunidade de demonstrar a exequibilidade da sua proposta. </a:t>
            </a:r>
            <a:r>
              <a:rPr lang="pt-BR" b="1" dirty="0"/>
              <a:t>– MANTIDO NA NLL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864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BD9E-7574-98B5-E39F-A78141CDE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61F9D-7AD0-2A08-9594-BD8312E4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022984C3-37B0-16FC-C529-96BFAAD8C8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77EB06-40F9-00EF-266A-E4D3602B457F}"/>
              </a:ext>
            </a:extLst>
          </p:cNvPr>
          <p:cNvSpPr txBox="1"/>
          <p:nvPr/>
        </p:nvSpPr>
        <p:spPr>
          <a:xfrm>
            <a:off x="767644" y="169334"/>
            <a:ext cx="7879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Tecnologias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 14.133 é a "Lei da Licitação Digital". A tecnologia é a maior barreira contra fraudes.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PNCP (Portal Nacional de Contratações Públicas):</a:t>
            </a:r>
            <a:r>
              <a:rPr lang="pt-BR" dirty="0"/>
              <a:t> O "site central" onde tudo deve estar transparente. Se não está no PNCP, não tem eficácia.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Sistemas de Compras Eletrônicas:</a:t>
            </a:r>
            <a:r>
              <a:rPr lang="pt-BR" dirty="0"/>
              <a:t> Automação do lances, que registra cada passo e evita o "jogo de planilha" manual.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Blockchain e Assinaturas Digitais:</a:t>
            </a:r>
            <a:r>
              <a:rPr lang="pt-BR" dirty="0"/>
              <a:t> Garantem a integridade dos documentos, impedindo a substituição de planilhas após a abertura das propostas.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BIM (Building </a:t>
            </a:r>
            <a:r>
              <a:rPr lang="pt-BR" b="1" dirty="0" err="1"/>
              <a:t>Information</a:t>
            </a:r>
            <a:r>
              <a:rPr lang="pt-BR" b="1" dirty="0"/>
              <a:t> </a:t>
            </a:r>
            <a:r>
              <a:rPr lang="pt-BR" b="1" dirty="0" err="1"/>
              <a:t>Modelling</a:t>
            </a:r>
            <a:r>
              <a:rPr lang="pt-BR" b="1" dirty="0"/>
              <a:t>):</a:t>
            </a:r>
            <a:r>
              <a:rPr lang="pt-BR" dirty="0"/>
              <a:t> A lei incentiva o uso dessa tecnologia em obras para prever custos exatos e evitar o superfaturamento por "erros de projeto".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372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116BC-9015-8F16-0BE1-BF573607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9FD92-6DBD-58CB-F0F0-67242722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FC9FB527-D85A-E9C7-78F0-9EDF9828023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3CEF80-CF01-1FDE-B958-890B10A140F0}"/>
              </a:ext>
            </a:extLst>
          </p:cNvPr>
          <p:cNvSpPr txBox="1"/>
          <p:nvPr/>
        </p:nvSpPr>
        <p:spPr>
          <a:xfrm>
            <a:off x="970844" y="541867"/>
            <a:ext cx="7461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Competência Funcional</a:t>
            </a:r>
          </a:p>
          <a:p>
            <a:endParaRPr lang="pt-BR" dirty="0"/>
          </a:p>
          <a:p>
            <a:r>
              <a:rPr lang="pt-BR" dirty="0"/>
              <a:t>Quem são as pessoas e quais suas responsabilidades? A lei exige </a:t>
            </a:r>
            <a:r>
              <a:rPr lang="pt-BR" b="1" dirty="0"/>
              <a:t>profissionalização</a:t>
            </a:r>
            <a:r>
              <a:rPr lang="pt-BR" dirty="0"/>
              <a:t>.</a:t>
            </a:r>
          </a:p>
          <a:p>
            <a:endParaRPr lang="pt-BR" b="1" dirty="0"/>
          </a:p>
          <a:p>
            <a:r>
              <a:rPr lang="pt-BR" b="1" dirty="0"/>
              <a:t>Agente de Contratação / Pregoeiro:</a:t>
            </a:r>
            <a:r>
              <a:rPr lang="pt-BR" dirty="0"/>
              <a:t> Responsável por conduzir a sessão e decidir sobre a exequibilidade das propostas.</a:t>
            </a:r>
          </a:p>
          <a:p>
            <a:endParaRPr lang="pt-BR" b="1" dirty="0"/>
          </a:p>
          <a:p>
            <a:r>
              <a:rPr lang="pt-BR" b="1" dirty="0"/>
              <a:t>Gestores e Fiscais de Contrato:</a:t>
            </a:r>
            <a:r>
              <a:rPr lang="pt-BR" dirty="0"/>
              <a:t> Devem ser designados com base na </a:t>
            </a:r>
            <a:r>
              <a:rPr lang="pt-BR" b="1" dirty="0"/>
              <a:t>gestão por competência</a:t>
            </a:r>
            <a:r>
              <a:rPr lang="pt-BR" dirty="0"/>
              <a:t>. Não se pode colocar alguém sem conhecimento técnico para fiscalizar uma obra complexa.</a:t>
            </a:r>
          </a:p>
          <a:p>
            <a:endParaRPr lang="pt-BR" b="1" dirty="0"/>
          </a:p>
          <a:p>
            <a:r>
              <a:rPr lang="pt-BR" b="1" dirty="0"/>
              <a:t>Segregação de Funções (Art. 7º):</a:t>
            </a:r>
            <a:r>
              <a:rPr lang="pt-BR" dirty="0"/>
              <a:t> Proíbe que a mesma pessoa atue em etapas conflitantes (</a:t>
            </a:r>
            <a:r>
              <a:rPr lang="pt-BR" dirty="0" err="1"/>
              <a:t>ex</a:t>
            </a:r>
            <a:r>
              <a:rPr lang="pt-BR" dirty="0"/>
              <a:t>: quem faz a pesquisa de preços não pode ser o mesmo que atesta a nota fiscal).</a:t>
            </a:r>
          </a:p>
          <a:p>
            <a:endParaRPr lang="pt-BR" b="1" dirty="0"/>
          </a:p>
          <a:p>
            <a:r>
              <a:rPr lang="pt-BR" b="1" dirty="0"/>
              <a:t>Assessoria Jurídica e Controle Interno:</a:t>
            </a:r>
            <a:r>
              <a:rPr lang="pt-BR" dirty="0"/>
              <a:t> Atuam no controle prévio, analisando a legalidade dos critérios de aceitabilidade de preços.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1383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4A1AA-E442-DCB7-FBA4-93030D1CB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FFC3A-A478-57E8-2728-81F2E32E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C6DC21D0-C407-062B-4BDF-3BF9697046A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FEF7258-3213-8D7E-1CBC-B57E878A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22" y="350694"/>
            <a:ext cx="7687734" cy="367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6BA28-BA5C-0A27-187F-30F63AC0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CFAF9-8F8C-F1D5-58B8-D2B5A671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DF9EBA11-D700-0F0B-C99D-DF6755307D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F89850E-0A85-305A-239F-46002D68FBFF}"/>
              </a:ext>
            </a:extLst>
          </p:cNvPr>
          <p:cNvSpPr txBox="1"/>
          <p:nvPr/>
        </p:nvSpPr>
        <p:spPr>
          <a:xfrm>
            <a:off x="745067" y="677333"/>
            <a:ext cx="7010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/>
              <a:t>3. evitar </a:t>
            </a:r>
            <a:r>
              <a:rPr lang="pt-BR" b="1" dirty="0"/>
              <a:t>sobrepreço</a:t>
            </a:r>
            <a:r>
              <a:rPr lang="pt-BR" dirty="0"/>
              <a:t>, </a:t>
            </a:r>
            <a:r>
              <a:rPr lang="pt-BR" b="1" dirty="0"/>
              <a:t>inexequibilidade </a:t>
            </a:r>
            <a:r>
              <a:rPr lang="pt-BR" dirty="0"/>
              <a:t>ou </a:t>
            </a:r>
            <a:r>
              <a:rPr lang="pt-BR" b="1" dirty="0"/>
              <a:t>superfaturamento: </a:t>
            </a:r>
            <a:r>
              <a:rPr lang="pt-BR" dirty="0"/>
              <a:t>deve-se evitar distorções nos preços, coibindo o </a:t>
            </a:r>
            <a:r>
              <a:rPr lang="pt-BR" b="1" dirty="0"/>
              <a:t>sobrepreço </a:t>
            </a:r>
            <a:r>
              <a:rPr lang="pt-BR" dirty="0"/>
              <a:t>(preços expressivamente superiores ao valor de mercado - art. 6º, LVI, NLL); o </a:t>
            </a:r>
            <a:r>
              <a:rPr lang="pt-BR" b="1" dirty="0"/>
              <a:t>superfaturamento </a:t>
            </a:r>
            <a:r>
              <a:rPr lang="pt-BR" dirty="0"/>
              <a:t>(há um dano ao patrimônio público - art. 6º, LVII, NLL – </a:t>
            </a:r>
            <a:r>
              <a:rPr lang="pt-BR" dirty="0" err="1"/>
              <a:t>Ex</a:t>
            </a:r>
            <a:r>
              <a:rPr lang="pt-BR" dirty="0"/>
              <a:t>: AP pagou por torneiras de inox, mas recebeu torneiras de plástico); e, também, deve-se coibir contratações com preços/valores manifestamente </a:t>
            </a:r>
            <a:r>
              <a:rPr lang="pt-BR" b="1" dirty="0"/>
              <a:t>inexequíveis </a:t>
            </a:r>
            <a:r>
              <a:rPr lang="pt-BR" dirty="0"/>
              <a:t>(preços extremamente baixos, muito inferiores ao que é praticado no mercado – é irrealizável - “subpreço”) - (exemplo: aquisição de cadeiras: R$20,00 (subpreço) – R$100,00 (preço de mercado) – R$200,00 (sobrepreço))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23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C219B-04CC-7204-4998-A9A5BB8F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5A05-F7F8-955C-03B5-11BD3505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14740E25-4A47-6B3D-9B0F-5EC83C810F6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B3FFF2-C118-A075-B082-B1A56C303B79}"/>
              </a:ext>
            </a:extLst>
          </p:cNvPr>
          <p:cNvSpPr txBox="1"/>
          <p:nvPr/>
        </p:nvSpPr>
        <p:spPr>
          <a:xfrm>
            <a:off x="3849257" y="90311"/>
            <a:ext cx="4983043" cy="4038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O Estado Compra Bem?</a:t>
            </a:r>
          </a:p>
          <a:p>
            <a:pPr algn="ctr"/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dirty="0"/>
              <a:t>Comprar bem depende, essencialmente, de </a:t>
            </a:r>
            <a:r>
              <a:rPr lang="pt-BR" b="1" dirty="0"/>
              <a:t>boas práticas</a:t>
            </a:r>
            <a:r>
              <a:rPr lang="pt-BR" dirty="0"/>
              <a:t>, que exigem parâmetros tanto de </a:t>
            </a:r>
            <a:r>
              <a:rPr lang="pt-BR" i="1" dirty="0"/>
              <a:t>qualidade </a:t>
            </a:r>
            <a:r>
              <a:rPr lang="pt-BR" dirty="0"/>
              <a:t>(valorização dos custos) quanto de </a:t>
            </a:r>
            <a:r>
              <a:rPr lang="pt-BR" i="1" dirty="0"/>
              <a:t>preço </a:t>
            </a:r>
            <a:r>
              <a:rPr lang="pt-BR" dirty="0"/>
              <a:t>(diminuição dos custos). </a:t>
            </a:r>
            <a:br>
              <a:rPr lang="pt-BR" dirty="0"/>
            </a:br>
            <a:r>
              <a:rPr lang="pt-BR" dirty="0"/>
              <a:t>Governos gastam, em média, cerca de </a:t>
            </a:r>
            <a:r>
              <a:rPr lang="pt-BR" b="1" dirty="0"/>
              <a:t>15% do PIB </a:t>
            </a:r>
            <a:r>
              <a:rPr lang="pt-BR" dirty="0"/>
              <a:t>com esses contratos, em valores que ultrapassam </a:t>
            </a:r>
            <a:r>
              <a:rPr lang="pt-BR" b="1" dirty="0"/>
              <a:t>US$ 13 trilhões por ano</a:t>
            </a:r>
            <a:r>
              <a:rPr lang="pt-BR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No Brasil, em 2024, foram licitados cerca de </a:t>
            </a:r>
            <a:r>
              <a:rPr lang="pt-BR" b="1" dirty="0"/>
              <a:t>R$ 1,6 trilhão </a:t>
            </a:r>
            <a:r>
              <a:rPr lang="pt-BR" dirty="0"/>
              <a:t>— mais de 1 milhão de processos envolvendo aproximadamente 12 milhões de itens.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Por isso, </a:t>
            </a:r>
            <a:r>
              <a:rPr lang="pt-BR" b="1" dirty="0"/>
              <a:t>pesquisar o preço </a:t>
            </a:r>
            <a:r>
              <a:rPr lang="pt-BR" dirty="0"/>
              <a:t>é fundamental para garantir boas compras públicas.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A6E019-0FCF-0237-BB40-29657C68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83" y="474450"/>
            <a:ext cx="285709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49E17-A3B0-E556-FE37-86920AD4F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62DF4-234B-5EB4-DBFD-D5727856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B6AEC986-FF67-A9FA-23ED-A81BEC1E28B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39A846F-35A6-753D-9168-C888757CF685}"/>
              </a:ext>
            </a:extLst>
          </p:cNvPr>
          <p:cNvSpPr txBox="1"/>
          <p:nvPr/>
        </p:nvSpPr>
        <p:spPr>
          <a:xfrm>
            <a:off x="564445" y="474134"/>
            <a:ext cx="72813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A Importância Da Pesquisa De Preço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b="1" dirty="0"/>
              <a:t>A pesquisa de preço </a:t>
            </a:r>
            <a:r>
              <a:rPr lang="pt-BR" dirty="0"/>
              <a:t>é uma atividade administrativa da fase preparatória da licitação. Ela tem por objetivo </a:t>
            </a:r>
            <a:r>
              <a:rPr lang="pt-BR" b="1" dirty="0"/>
              <a:t>apurar o valor de mercado </a:t>
            </a:r>
            <a:r>
              <a:rPr lang="pt-BR" dirty="0"/>
              <a:t>de um bem ou serviço e é essencial para dois dos novos objetivos trazidos pela Lei nº 14.133/2021 (art. 11, III): evitar contratações com </a:t>
            </a:r>
            <a:r>
              <a:rPr lang="pt-BR" b="1" dirty="0"/>
              <a:t>sobrepreço </a:t>
            </a:r>
            <a:r>
              <a:rPr lang="pt-BR" dirty="0"/>
              <a:t>e evitar contratações com </a:t>
            </a:r>
            <a:r>
              <a:rPr lang="pt-BR" b="1" dirty="0"/>
              <a:t>preços inexequíveis</a:t>
            </a:r>
            <a:r>
              <a:rPr lang="pt-BR" dirty="0"/>
              <a:t>. 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Diferente da legislação anterior, a atual norma introduziu </a:t>
            </a:r>
            <a:r>
              <a:rPr lang="pt-BR" b="1" dirty="0"/>
              <a:t>parâmetros concretos </a:t>
            </a:r>
            <a:r>
              <a:rPr lang="pt-BR" dirty="0"/>
              <a:t>para a pesquisa de preços, conforme o artigo 23. Nele, há uma disposição geral e três disposições especiais: uma para </a:t>
            </a:r>
            <a:r>
              <a:rPr lang="pt-BR" b="1" dirty="0"/>
              <a:t>bens e serviços em geral </a:t>
            </a:r>
            <a:r>
              <a:rPr lang="pt-BR" dirty="0"/>
              <a:t>(§1º); uma para </a:t>
            </a:r>
            <a:r>
              <a:rPr lang="pt-BR" b="1" dirty="0"/>
              <a:t>obras e serviços de engenharia </a:t>
            </a:r>
            <a:r>
              <a:rPr lang="pt-BR" dirty="0"/>
              <a:t>(§2º); e outra para </a:t>
            </a:r>
            <a:r>
              <a:rPr lang="pt-BR" b="1" dirty="0"/>
              <a:t>contratação direta </a:t>
            </a:r>
            <a:r>
              <a:rPr lang="pt-BR" dirty="0"/>
              <a:t>(§4º). </a:t>
            </a:r>
            <a:br>
              <a:rPr lang="pt-BR" dirty="0"/>
            </a:br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02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D1102-3D0E-BBD3-6CAC-07169084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D12AE-8045-FD15-7850-1E436769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D1E04FCA-1861-743F-6697-854187F318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FD43D47-8F29-43B0-8C98-31A21C07DB68}"/>
              </a:ext>
            </a:extLst>
          </p:cNvPr>
          <p:cNvSpPr txBox="1"/>
          <p:nvPr/>
        </p:nvSpPr>
        <p:spPr>
          <a:xfrm>
            <a:off x="406400" y="19191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Art. 23. </a:t>
            </a:r>
            <a:r>
              <a:rPr lang="pt-BR" dirty="0"/>
              <a:t>O valor previamente estimado da contratação deverá ser compatível com os valores praticados pelo mercado, considerados os preços constantes de bancos de dados públicos e as quantidades a serem contratadas, observadas a potencial economia de escala e as peculiaridades do local de execução do objeto.</a:t>
            </a:r>
          </a:p>
          <a:p>
            <a:endParaRPr lang="pt-BR" dirty="0"/>
          </a:p>
          <a:p>
            <a:r>
              <a:rPr lang="pt-BR" dirty="0"/>
              <a:t>§ 1º No processo licitatório para aquisição de bens e contratação de serviços em geral, conforme regulamento, o valor estimado será definido com base no melhor preço aferido por meio da utilização dos seguintes parâmetros, adotados de forma combinada ou não:</a:t>
            </a:r>
          </a:p>
          <a:p>
            <a:r>
              <a:rPr lang="pt-BR" dirty="0"/>
              <a:t>I - composição de custos unitários menores ou iguais à mediana do item correspondente </a:t>
            </a:r>
            <a:r>
              <a:rPr lang="pt-BR" b="1" u="sng" dirty="0"/>
              <a:t>no painel para consulta de preços ou no banco de preços em saúde disponíveis no Portal Nacional de Contratações Públicas (PNCP);</a:t>
            </a:r>
          </a:p>
          <a:p>
            <a:r>
              <a:rPr lang="pt-BR" dirty="0"/>
              <a:t>II - </a:t>
            </a:r>
            <a:r>
              <a:rPr lang="pt-BR" b="1" u="sng" dirty="0"/>
              <a:t>contratações similares feitas pela Administração Pública, em execução ou concluídas no período de 1 (um) ano anterior à data da pesquisa de preços</a:t>
            </a:r>
            <a:r>
              <a:rPr lang="pt-BR" dirty="0"/>
              <a:t>, inclusive mediante sistema de registro de preços, observado o índice de atualização de preços correspondente;</a:t>
            </a:r>
          </a:p>
          <a:p>
            <a:r>
              <a:rPr lang="pt-BR" dirty="0"/>
              <a:t>III - </a:t>
            </a:r>
            <a:r>
              <a:rPr lang="pt-BR" b="1" u="sng" dirty="0"/>
              <a:t>utilização de dados de pesquisa publicada em mídia especializada</a:t>
            </a:r>
            <a:r>
              <a:rPr lang="pt-BR" dirty="0"/>
              <a:t>, de tabela de referência formalmente aprovada pelo Poder Executivo federal e de sítios eletrônicos especializados ou de domínio amplo, desde que contenham a data e hora de acesso;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022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55840-11B5-3BAB-51C3-AA61D113A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74B46-1C83-355C-0ED5-6BAB6B43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0022AABF-DE83-18CB-64F4-935903840E3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DFB618-399E-55C2-0812-CDEF550C3295}"/>
              </a:ext>
            </a:extLst>
          </p:cNvPr>
          <p:cNvSpPr txBox="1"/>
          <p:nvPr/>
        </p:nvSpPr>
        <p:spPr>
          <a:xfrm>
            <a:off x="869244" y="440267"/>
            <a:ext cx="7010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IV - </a:t>
            </a:r>
            <a:r>
              <a:rPr lang="pt-BR" b="1" u="sng" dirty="0"/>
              <a:t>pesquisa direta com no mínimo 3 (três) fornecedores</a:t>
            </a:r>
            <a:r>
              <a:rPr lang="pt-BR" dirty="0"/>
              <a:t>, mediante solicitação formal de cotação, desde que seja apresentada justificativa da escolha desses fornecedores e que não tenham sido obtidos os orçamentos com mais de 6 (seis) meses de antecedência da data de divulgação do edital;</a:t>
            </a:r>
          </a:p>
          <a:p>
            <a:pPr algn="just"/>
            <a:r>
              <a:rPr lang="pt-BR" dirty="0"/>
              <a:t>V - </a:t>
            </a:r>
            <a:r>
              <a:rPr lang="pt-BR" b="1" u="sng" dirty="0"/>
              <a:t>pesquisa na base nacional de notas fiscais eletrônicas</a:t>
            </a:r>
            <a:r>
              <a:rPr lang="pt-BR" dirty="0"/>
              <a:t>, na forma de regulamento.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§ 2º No processo licitatório para contratação de obras e serviços de engenharia, conforme regulamento, o valor estimado, acrescido do percentual de Benefícios e Despesas Indiretas (BDI) de referência e dos Encargos Sociais (ES) cabíveis, será definido por meio da utilização de parâmetros na seguinte ordem:</a:t>
            </a:r>
          </a:p>
          <a:p>
            <a:pPr algn="just"/>
            <a:r>
              <a:rPr lang="pt-BR" sz="1300" dirty="0"/>
              <a:t>I - composição de custos unitários menores ou iguais à mediana do item correspondente do Sistema de Custos Referenciais de Obras (</a:t>
            </a:r>
            <a:r>
              <a:rPr lang="pt-BR" sz="1300" b="1" u="sng" dirty="0" err="1"/>
              <a:t>Sicro</a:t>
            </a:r>
            <a:r>
              <a:rPr lang="pt-BR" sz="1300" dirty="0"/>
              <a:t>), para serviços e obras de infraestrutura de transportes, ou do Sistema Nacional de Pesquisa de Custos e Índices de Construção Civil (</a:t>
            </a:r>
            <a:r>
              <a:rPr lang="pt-BR" sz="1300" b="1" u="sng" dirty="0" err="1"/>
              <a:t>Sinapi</a:t>
            </a:r>
            <a:r>
              <a:rPr lang="pt-BR" sz="1300" dirty="0"/>
              <a:t>), para as demais obras e serviços de engenharia;</a:t>
            </a:r>
          </a:p>
          <a:p>
            <a:pPr algn="just"/>
            <a:r>
              <a:rPr lang="pt-BR" sz="1300" dirty="0"/>
              <a:t>II - utilização de dados de pesquisa publicada em mídia especializada, de tabela de referência formalmente aprovada pelo Poder Executivo federal e de sítios eletrônicos especializados ou de domínio amplo, desde que contenham a data e a hora de acesso;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80343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5164</Words>
  <Application>Microsoft Office PowerPoint</Application>
  <PresentationFormat>Apresentação na tela (16:9)</PresentationFormat>
  <Paragraphs>317</Paragraphs>
  <Slides>49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3" baseType="lpstr">
      <vt:lpstr>Montserrat</vt:lpstr>
      <vt:lpstr>Google Sans Text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Usuário(a)</dc:creator>
  <cp:lastModifiedBy>Usuário(a)</cp:lastModifiedBy>
  <cp:revision>9</cp:revision>
  <dcterms:modified xsi:type="dcterms:W3CDTF">2026-03-09T14:16:10Z</dcterms:modified>
</cp:coreProperties>
</file>